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66" y="8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55428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ppppppp/SpaceX_IBM/blob/main/Data-wrangling-space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amppppppp/SpaceX_IBM/blob/main/eda-dataviz-spacex.ipynb"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mppppppp/SpaceX_IBM/blob/main/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mppppppp/SpaceX_IBM/blob/main/launch_site_location-gro-space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mppppppp/SpaceX_IBM/blob/main/plotly-space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mppppppp/SpaceX_IBM/blob/main/Machine%20Learning%20Prediction_SpaceX_.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mppppppp/SpaceX_IBM/blob/b0375adf5ad05680ea6c4b8e70be32151251c383/data-collection-api-spacex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ithub.com/amppppppp/SpaceX_IBM/blob/main/data-collection-webscraping-spacex.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568734"/>
            <a:ext cx="4262283" cy="646331"/>
          </a:xfrm>
          <a:prstGeom prst="rect">
            <a:avLst/>
          </a:prstGeom>
          <a:noFill/>
        </p:spPr>
        <p:txBody>
          <a:bodyPr wrap="square" lIns="91440" tIns="45720" rIns="91440" bIns="45720" rtlCol="0" anchor="t">
            <a:spAutoFit/>
          </a:bodyPr>
          <a:lstStyle/>
          <a:p>
            <a:r>
              <a:rPr lang="en-001" dirty="0">
                <a:solidFill>
                  <a:schemeClr val="bg2"/>
                </a:solidFill>
                <a:latin typeface="Abadi"/>
                <a:ea typeface="SF Pro" pitchFamily="2" charset="0"/>
                <a:cs typeface="SF Pro" pitchFamily="2" charset="0"/>
              </a:rPr>
              <a:t>Panuwat </a:t>
            </a:r>
            <a:r>
              <a:rPr lang="en-001" dirty="0" err="1">
                <a:solidFill>
                  <a:schemeClr val="bg2"/>
                </a:solidFill>
                <a:latin typeface="Abadi"/>
                <a:ea typeface="SF Pro" pitchFamily="2" charset="0"/>
                <a:cs typeface="SF Pro" pitchFamily="2" charset="0"/>
              </a:rPr>
              <a:t>Tanapornchinpong</a:t>
            </a:r>
            <a:endParaRPr lang="en-US" dirty="0">
              <a:solidFill>
                <a:schemeClr val="bg2"/>
              </a:solidFill>
              <a:latin typeface="Abadi"/>
              <a:ea typeface="SF Pro" pitchFamily="2" charset="0"/>
              <a:cs typeface="SF Pro" pitchFamily="2" charset="0"/>
            </a:endParaRPr>
          </a:p>
          <a:p>
            <a:r>
              <a:rPr lang="en-001" dirty="0">
                <a:solidFill>
                  <a:schemeClr val="bg2"/>
                </a:solidFill>
                <a:latin typeface="Abadi" panose="020B0604020104020204" pitchFamily="34" charset="0"/>
                <a:ea typeface="SF Pro" pitchFamily="2" charset="0"/>
                <a:cs typeface="SF Pro" pitchFamily="2" charset="0"/>
              </a:rPr>
              <a:t>28/7/2022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38990" y="1797050"/>
            <a:ext cx="6151563" cy="4351338"/>
          </a:xfrm>
          <a:prstGeom prst="rect">
            <a:avLst/>
          </a:prstGeom>
        </p:spPr>
        <p:txBody>
          <a:bodyPr/>
          <a:lstStyle/>
          <a:p>
            <a:r>
              <a:rPr lang="en-001" sz="2200" dirty="0">
                <a:solidFill>
                  <a:schemeClr val="accent3">
                    <a:lumMod val="25000"/>
                  </a:schemeClr>
                </a:solidFill>
                <a:latin typeface="Abadi" panose="020B0604020104020204" pitchFamily="34" charset="0"/>
              </a:rPr>
              <a:t>The exploratory analysis was performed and training labels were determined.</a:t>
            </a:r>
            <a:endParaRPr lang="th-TH" sz="2200" dirty="0">
              <a:solidFill>
                <a:schemeClr val="accent3">
                  <a:lumMod val="25000"/>
                </a:schemeClr>
              </a:solidFill>
              <a:latin typeface="Abadi" panose="020B0604020104020204" pitchFamily="34" charset="0"/>
            </a:endParaRPr>
          </a:p>
          <a:p>
            <a:r>
              <a:rPr lang="en-001" sz="2200" dirty="0">
                <a:solidFill>
                  <a:schemeClr val="accent3">
                    <a:lumMod val="25000"/>
                  </a:schemeClr>
                </a:solidFill>
                <a:latin typeface="Abadi" panose="020B0604020104020204" pitchFamily="34" charset="0"/>
              </a:rPr>
              <a:t>We calculated the number of Falcon 9’s launches on each site. Moreover, the number and occurrence of each orbits.</a:t>
            </a:r>
          </a:p>
          <a:p>
            <a:r>
              <a:rPr lang="en-001" sz="2200" dirty="0">
                <a:solidFill>
                  <a:schemeClr val="accent3">
                    <a:lumMod val="25000"/>
                  </a:schemeClr>
                </a:solidFill>
                <a:latin typeface="Abadi" panose="020B0604020104020204" pitchFamily="34" charset="0"/>
              </a:rPr>
              <a:t>We also created a landing outcome label for further analysis.</a:t>
            </a:r>
            <a:endParaRPr lang="en-US" sz="2200" dirty="0">
              <a:solidFill>
                <a:schemeClr val="accent3">
                  <a:lumMod val="25000"/>
                </a:schemeClr>
              </a:solidFill>
              <a:latin typeface="Abadi" panose="020B0604020104020204" pitchFamily="34" charset="0"/>
            </a:endParaRPr>
          </a:p>
          <a:p>
            <a:r>
              <a:rPr lang="en-US" dirty="0" err="1">
                <a:hlinkClick r:id="rId3"/>
              </a:rPr>
              <a:t>SpaceX_IBM</a:t>
            </a:r>
            <a:r>
              <a:rPr lang="en-US" dirty="0">
                <a:hlinkClick r:id="rId3"/>
              </a:rPr>
              <a:t>/Data-wrangling-</a:t>
            </a:r>
            <a:r>
              <a:rPr lang="en-US" dirty="0" err="1">
                <a:hlinkClick r:id="rId3"/>
              </a:rPr>
              <a:t>spacex.ipynb</a:t>
            </a:r>
            <a:r>
              <a:rPr lang="en-US" dirty="0">
                <a:hlinkClick r:id="rId3"/>
              </a:rPr>
              <a:t> at main · </a:t>
            </a:r>
            <a:r>
              <a:rPr lang="en-US" dirty="0" err="1">
                <a:hlinkClick r:id="rId3"/>
              </a:rPr>
              <a:t>amppppppp</a:t>
            </a:r>
            <a:r>
              <a:rPr lang="en-US" dirty="0">
                <a:hlinkClick r:id="rId3"/>
              </a:rPr>
              <a:t>/</a:t>
            </a:r>
            <a:r>
              <a:rPr lang="en-US" dirty="0" err="1">
                <a:hlinkClick r:id="rId3"/>
              </a:rPr>
              <a:t>SpaceX_IBM</a:t>
            </a:r>
            <a:r>
              <a:rPr lang="en-US" dirty="0">
                <a:hlinkClick r:id="rId3"/>
              </a:rPr>
              <a:t> (github.com)</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6AADBB6D-8B38-9160-E06A-15774A3F2A4D}"/>
              </a:ext>
            </a:extLst>
          </p:cNvPr>
          <p:cNvPicPr>
            <a:picLocks noChangeAspect="1"/>
          </p:cNvPicPr>
          <p:nvPr/>
        </p:nvPicPr>
        <p:blipFill>
          <a:blip r:embed="rId4"/>
          <a:stretch>
            <a:fillRect/>
          </a:stretch>
        </p:blipFill>
        <p:spPr>
          <a:xfrm>
            <a:off x="1531165" y="2360613"/>
            <a:ext cx="4107825" cy="287178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001" sz="2200" dirty="0">
                <a:solidFill>
                  <a:schemeClr val="accent3">
                    <a:lumMod val="25000"/>
                  </a:schemeClr>
                </a:solidFill>
                <a:latin typeface="Abadi"/>
              </a:rPr>
              <a:t>We used visualization to show relationship between different features from the dataset  such as </a:t>
            </a:r>
            <a:r>
              <a:rPr lang="en-001" sz="2200" dirty="0" err="1">
                <a:solidFill>
                  <a:schemeClr val="accent3">
                    <a:lumMod val="25000"/>
                  </a:schemeClr>
                </a:solidFill>
                <a:latin typeface="Abadi"/>
              </a:rPr>
              <a:t>suc</a:t>
            </a:r>
            <a:r>
              <a:rPr lang="en-US" sz="2200" dirty="0">
                <a:solidFill>
                  <a:schemeClr val="accent3">
                    <a:lumMod val="25000"/>
                  </a:schemeClr>
                </a:solidFill>
                <a:latin typeface="Abadi"/>
              </a:rPr>
              <a:t>c</a:t>
            </a:r>
            <a:r>
              <a:rPr lang="en-001" sz="2200" dirty="0" err="1">
                <a:solidFill>
                  <a:schemeClr val="accent3">
                    <a:lumMod val="25000"/>
                  </a:schemeClr>
                </a:solidFill>
                <a:latin typeface="Abadi"/>
              </a:rPr>
              <a:t>ess</a:t>
            </a:r>
            <a:r>
              <a:rPr lang="en-001" sz="2200" dirty="0">
                <a:solidFill>
                  <a:schemeClr val="accent3">
                    <a:lumMod val="25000"/>
                  </a:schemeClr>
                </a:solidFill>
                <a:latin typeface="Abadi"/>
              </a:rPr>
              <a:t> rate  vs orbit type, number of flight vs Orbit type, payload weight vs orbit types ,and overall </a:t>
            </a:r>
            <a:r>
              <a:rPr lang="en-001" sz="2200" dirty="0" err="1">
                <a:solidFill>
                  <a:schemeClr val="accent3">
                    <a:lumMod val="25000"/>
                  </a:schemeClr>
                </a:solidFill>
                <a:latin typeface="Abadi"/>
              </a:rPr>
              <a:t>suc</a:t>
            </a:r>
            <a:r>
              <a:rPr lang="en-US" sz="2200" dirty="0">
                <a:solidFill>
                  <a:schemeClr val="accent3">
                    <a:lumMod val="25000"/>
                  </a:schemeClr>
                </a:solidFill>
                <a:latin typeface="Abadi"/>
              </a:rPr>
              <a:t>c</a:t>
            </a:r>
            <a:r>
              <a:rPr lang="en-001" sz="2200" dirty="0" err="1">
                <a:solidFill>
                  <a:schemeClr val="accent3">
                    <a:lumMod val="25000"/>
                  </a:schemeClr>
                </a:solidFill>
                <a:latin typeface="Abadi"/>
              </a:rPr>
              <a:t>ess</a:t>
            </a:r>
            <a:r>
              <a:rPr lang="en-001" sz="2200" dirty="0">
                <a:solidFill>
                  <a:schemeClr val="accent3">
                    <a:lumMod val="25000"/>
                  </a:schemeClr>
                </a:solidFill>
                <a:latin typeface="Abadi"/>
              </a:rPr>
              <a:t> rate of landing from 2010-2020.</a:t>
            </a: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0670E33F-7336-D783-F6CD-DDAD04FDBD46}"/>
              </a:ext>
            </a:extLst>
          </p:cNvPr>
          <p:cNvPicPr>
            <a:picLocks noChangeAspect="1"/>
          </p:cNvPicPr>
          <p:nvPr/>
        </p:nvPicPr>
        <p:blipFill>
          <a:blip r:embed="rId3"/>
          <a:stretch>
            <a:fillRect/>
          </a:stretch>
        </p:blipFill>
        <p:spPr>
          <a:xfrm>
            <a:off x="770010" y="3308961"/>
            <a:ext cx="3486150" cy="2457450"/>
          </a:xfrm>
          <a:prstGeom prst="rect">
            <a:avLst/>
          </a:prstGeom>
        </p:spPr>
      </p:pic>
      <p:pic>
        <p:nvPicPr>
          <p:cNvPr id="8" name="Picture 7">
            <a:extLst>
              <a:ext uri="{FF2B5EF4-FFF2-40B4-BE49-F238E27FC236}">
                <a16:creationId xmlns:a16="http://schemas.microsoft.com/office/drawing/2014/main" id="{AA17DEF7-BB18-C3CC-8C77-086749A8E7B6}"/>
              </a:ext>
            </a:extLst>
          </p:cNvPr>
          <p:cNvPicPr>
            <a:picLocks noChangeAspect="1"/>
          </p:cNvPicPr>
          <p:nvPr/>
        </p:nvPicPr>
        <p:blipFill>
          <a:blip r:embed="rId4"/>
          <a:stretch>
            <a:fillRect/>
          </a:stretch>
        </p:blipFill>
        <p:spPr>
          <a:xfrm>
            <a:off x="4256160" y="3335754"/>
            <a:ext cx="4056063" cy="2439588"/>
          </a:xfrm>
          <a:prstGeom prst="rect">
            <a:avLst/>
          </a:prstGeom>
        </p:spPr>
      </p:pic>
      <p:pic>
        <p:nvPicPr>
          <p:cNvPr id="10" name="Picture 9">
            <a:extLst>
              <a:ext uri="{FF2B5EF4-FFF2-40B4-BE49-F238E27FC236}">
                <a16:creationId xmlns:a16="http://schemas.microsoft.com/office/drawing/2014/main" id="{9D4D40A1-17AD-F8CB-6EBF-226867D10FB9}"/>
              </a:ext>
            </a:extLst>
          </p:cNvPr>
          <p:cNvPicPr>
            <a:picLocks noChangeAspect="1"/>
          </p:cNvPicPr>
          <p:nvPr/>
        </p:nvPicPr>
        <p:blipFill>
          <a:blip r:embed="rId5"/>
          <a:stretch>
            <a:fillRect/>
          </a:stretch>
        </p:blipFill>
        <p:spPr>
          <a:xfrm>
            <a:off x="7921587" y="3313460"/>
            <a:ext cx="3876786" cy="2457962"/>
          </a:xfrm>
          <a:prstGeom prst="rect">
            <a:avLst/>
          </a:prstGeom>
        </p:spPr>
      </p:pic>
      <p:sp>
        <p:nvSpPr>
          <p:cNvPr id="12" name="TextBox 11">
            <a:extLst>
              <a:ext uri="{FF2B5EF4-FFF2-40B4-BE49-F238E27FC236}">
                <a16:creationId xmlns:a16="http://schemas.microsoft.com/office/drawing/2014/main" id="{43288170-C658-7CAD-4469-7F506A14B9BC}"/>
              </a:ext>
            </a:extLst>
          </p:cNvPr>
          <p:cNvSpPr txBox="1"/>
          <p:nvPr/>
        </p:nvSpPr>
        <p:spPr>
          <a:xfrm>
            <a:off x="770010" y="5903226"/>
            <a:ext cx="6096000" cy="646331"/>
          </a:xfrm>
          <a:prstGeom prst="rect">
            <a:avLst/>
          </a:prstGeom>
          <a:noFill/>
        </p:spPr>
        <p:txBody>
          <a:bodyPr wrap="square">
            <a:spAutoFit/>
          </a:bodyPr>
          <a:lstStyle/>
          <a:p>
            <a:r>
              <a:rPr lang="en-US" dirty="0" err="1">
                <a:hlinkClick r:id="rId6"/>
              </a:rPr>
              <a:t>SpaceX_IBM</a:t>
            </a:r>
            <a:r>
              <a:rPr lang="en-US" dirty="0">
                <a:hlinkClick r:id="rId6"/>
              </a:rPr>
              <a:t>/</a:t>
            </a:r>
            <a:r>
              <a:rPr lang="en-US" dirty="0" err="1">
                <a:hlinkClick r:id="rId6"/>
              </a:rPr>
              <a:t>eda-dataviz-spacex.ipynb</a:t>
            </a:r>
            <a:r>
              <a:rPr lang="en-US" dirty="0">
                <a:hlinkClick r:id="rId6"/>
              </a:rPr>
              <a:t> at main · </a:t>
            </a:r>
            <a:r>
              <a:rPr lang="en-US" dirty="0" err="1">
                <a:hlinkClick r:id="rId6"/>
              </a:rPr>
              <a:t>amppppppp</a:t>
            </a:r>
            <a:r>
              <a:rPr lang="en-US" dirty="0">
                <a:hlinkClick r:id="rId6"/>
              </a:rPr>
              <a:t>/</a:t>
            </a:r>
            <a:r>
              <a:rPr lang="en-US" dirty="0" err="1">
                <a:hlinkClick r:id="rId6"/>
              </a:rPr>
              <a:t>SpaceX_IBM</a:t>
            </a:r>
            <a:r>
              <a:rPr lang="en-US" dirty="0">
                <a:hlinkClick r:id="rId6"/>
              </a:rPr>
              <a:t> (github.com)</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001" sz="2200" dirty="0">
                <a:solidFill>
                  <a:schemeClr val="accent3">
                    <a:lumMod val="25000"/>
                  </a:schemeClr>
                </a:solidFill>
                <a:latin typeface="Abadi"/>
              </a:rPr>
              <a:t>We applied EDA with SQL using many SQL command for doing tasks such as</a:t>
            </a:r>
          </a:p>
          <a:p>
            <a:pPr lvl="1">
              <a:lnSpc>
                <a:spcPct val="100000"/>
              </a:lnSpc>
              <a:spcBef>
                <a:spcPts val="1400"/>
              </a:spcBef>
            </a:pPr>
            <a:r>
              <a:rPr lang="en-US" dirty="0">
                <a:solidFill>
                  <a:schemeClr val="accent3">
                    <a:lumMod val="25000"/>
                  </a:schemeClr>
                </a:solidFill>
                <a:latin typeface="Abadi"/>
              </a:rPr>
              <a:t>D</a:t>
            </a:r>
            <a:r>
              <a:rPr lang="en-001" dirty="0" err="1">
                <a:solidFill>
                  <a:schemeClr val="accent3">
                    <a:lumMod val="25000"/>
                  </a:schemeClr>
                </a:solidFill>
                <a:latin typeface="Abadi"/>
              </a:rPr>
              <a:t>isplay</a:t>
            </a:r>
            <a:r>
              <a:rPr lang="en-001" dirty="0">
                <a:solidFill>
                  <a:schemeClr val="accent3">
                    <a:lumMod val="25000"/>
                  </a:schemeClr>
                </a:solidFill>
                <a:latin typeface="Abadi"/>
              </a:rPr>
              <a:t> distinct launching sites name</a:t>
            </a:r>
          </a:p>
          <a:p>
            <a:pPr lvl="1">
              <a:lnSpc>
                <a:spcPct val="100000"/>
              </a:lnSpc>
              <a:spcBef>
                <a:spcPts val="1400"/>
              </a:spcBef>
            </a:pPr>
            <a:r>
              <a:rPr lang="en-001" dirty="0">
                <a:solidFill>
                  <a:schemeClr val="accent3">
                    <a:lumMod val="25000"/>
                  </a:schemeClr>
                </a:solidFill>
                <a:latin typeface="Abadi"/>
              </a:rPr>
              <a:t>Display payload mass by specific booster version</a:t>
            </a:r>
          </a:p>
          <a:p>
            <a:pPr lvl="1">
              <a:lnSpc>
                <a:spcPct val="100000"/>
              </a:lnSpc>
              <a:spcBef>
                <a:spcPts val="1400"/>
              </a:spcBef>
            </a:pPr>
            <a:r>
              <a:rPr lang="en-001" dirty="0">
                <a:solidFill>
                  <a:schemeClr val="accent3">
                    <a:lumMod val="25000"/>
                  </a:schemeClr>
                </a:solidFill>
                <a:latin typeface="Abadi"/>
              </a:rPr>
              <a:t>List the date when first successful landing on land</a:t>
            </a:r>
          </a:p>
          <a:p>
            <a:pPr lvl="1">
              <a:lnSpc>
                <a:spcPct val="100000"/>
              </a:lnSpc>
              <a:spcBef>
                <a:spcPts val="1400"/>
              </a:spcBef>
            </a:pPr>
            <a:r>
              <a:rPr lang="en-001" dirty="0">
                <a:solidFill>
                  <a:schemeClr val="accent3">
                    <a:lumMod val="25000"/>
                  </a:schemeClr>
                </a:solidFill>
                <a:latin typeface="Abadi"/>
              </a:rPr>
              <a:t>List name of boosters which success in drone ship and specific payload mass range</a:t>
            </a:r>
          </a:p>
          <a:p>
            <a:pPr lvl="1">
              <a:lnSpc>
                <a:spcPct val="100000"/>
              </a:lnSpc>
              <a:spcBef>
                <a:spcPts val="1400"/>
              </a:spcBef>
            </a:pPr>
            <a:r>
              <a:rPr lang="en-001" dirty="0">
                <a:solidFill>
                  <a:schemeClr val="accent3">
                    <a:lumMod val="25000"/>
                  </a:schemeClr>
                </a:solidFill>
                <a:latin typeface="Abadi"/>
              </a:rPr>
              <a:t>Rank the </a:t>
            </a:r>
            <a:r>
              <a:rPr lang="en-001" dirty="0" err="1">
                <a:solidFill>
                  <a:schemeClr val="accent3">
                    <a:lumMod val="25000"/>
                  </a:schemeClr>
                </a:solidFill>
                <a:latin typeface="Abadi"/>
              </a:rPr>
              <a:t>suc</a:t>
            </a:r>
            <a:r>
              <a:rPr lang="en-US" dirty="0">
                <a:solidFill>
                  <a:schemeClr val="accent3">
                    <a:lumMod val="25000"/>
                  </a:schemeClr>
                </a:solidFill>
                <a:latin typeface="Abadi"/>
              </a:rPr>
              <a:t>c</a:t>
            </a:r>
            <a:r>
              <a:rPr lang="en-001" dirty="0" err="1">
                <a:solidFill>
                  <a:schemeClr val="accent3">
                    <a:lumMod val="25000"/>
                  </a:schemeClr>
                </a:solidFill>
                <a:latin typeface="Abadi"/>
              </a:rPr>
              <a:t>essful</a:t>
            </a:r>
            <a:r>
              <a:rPr lang="en-001" dirty="0">
                <a:solidFill>
                  <a:schemeClr val="accent3">
                    <a:lumMod val="25000"/>
                  </a:schemeClr>
                </a:solidFill>
                <a:latin typeface="Abadi"/>
              </a:rPr>
              <a:t> landing outcomes within date range.</a:t>
            </a:r>
          </a:p>
          <a:p>
            <a:pPr lvl="1">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D1E726EB-E6D6-AE1C-0587-F4504AECB5DB}"/>
              </a:ext>
            </a:extLst>
          </p:cNvPr>
          <p:cNvSpPr txBox="1"/>
          <p:nvPr/>
        </p:nvSpPr>
        <p:spPr>
          <a:xfrm>
            <a:off x="1205439" y="5557371"/>
            <a:ext cx="6096000" cy="646331"/>
          </a:xfrm>
          <a:prstGeom prst="rect">
            <a:avLst/>
          </a:prstGeom>
          <a:noFill/>
        </p:spPr>
        <p:txBody>
          <a:bodyPr wrap="square">
            <a:spAutoFit/>
          </a:bodyPr>
          <a:lstStyle/>
          <a:p>
            <a:r>
              <a:rPr lang="en-US" dirty="0" err="1">
                <a:hlinkClick r:id="rId3"/>
              </a:rPr>
              <a:t>SpaceX_IBM</a:t>
            </a:r>
            <a:r>
              <a:rPr lang="en-US" dirty="0">
                <a:hlinkClick r:id="rId3"/>
              </a:rPr>
              <a:t>/</a:t>
            </a:r>
            <a:r>
              <a:rPr lang="en-US" dirty="0" err="1">
                <a:hlinkClick r:id="rId3"/>
              </a:rPr>
              <a:t>eda-sql-coursera_sqllite.ipynb</a:t>
            </a:r>
            <a:r>
              <a:rPr lang="en-US" dirty="0">
                <a:hlinkClick r:id="rId3"/>
              </a:rPr>
              <a:t> at main · </a:t>
            </a:r>
            <a:r>
              <a:rPr lang="en-US" dirty="0" err="1">
                <a:hlinkClick r:id="rId3"/>
              </a:rPr>
              <a:t>amppppppp</a:t>
            </a:r>
            <a:r>
              <a:rPr lang="en-US" dirty="0">
                <a:hlinkClick r:id="rId3"/>
              </a:rPr>
              <a:t>/</a:t>
            </a:r>
            <a:r>
              <a:rPr lang="en-US" dirty="0" err="1">
                <a:hlinkClick r:id="rId3"/>
              </a:rPr>
              <a:t>SpaceX_IBM</a:t>
            </a:r>
            <a:r>
              <a:rPr lang="en-US" dirty="0">
                <a:hlinkClick r:id="rId3"/>
              </a:rPr>
              <a:t> (github.com)</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001" sz="2200" dirty="0">
                <a:solidFill>
                  <a:schemeClr val="accent3">
                    <a:lumMod val="25000"/>
                  </a:schemeClr>
                </a:solidFill>
                <a:latin typeface="Abadi" panose="020B0604020104020204" pitchFamily="34" charset="0"/>
              </a:rPr>
              <a:t>We marked </a:t>
            </a:r>
            <a:r>
              <a:rPr lang="en-US" sz="2200" dirty="0">
                <a:solidFill>
                  <a:schemeClr val="accent3">
                    <a:lumMod val="25000"/>
                  </a:schemeClr>
                </a:solidFill>
                <a:latin typeface="Abadi" panose="020B0604020104020204" pitchFamily="34" charset="0"/>
              </a:rPr>
              <a:t>Mark the success/failed launches for each site on the map</a:t>
            </a:r>
            <a:r>
              <a:rPr lang="en-001" sz="2200" dirty="0">
                <a:solidFill>
                  <a:schemeClr val="accent3">
                    <a:lumMod val="25000"/>
                  </a:schemeClr>
                </a:solidFill>
                <a:latin typeface="Abadi" panose="020B0604020104020204" pitchFamily="34" charset="0"/>
              </a:rPr>
              <a:t> and calculate the distances between a launch site on Folium map.</a:t>
            </a:r>
          </a:p>
          <a:p>
            <a:pPr>
              <a:lnSpc>
                <a:spcPct val="100000"/>
              </a:lnSpc>
              <a:spcBef>
                <a:spcPts val="1400"/>
              </a:spcBef>
            </a:pPr>
            <a:r>
              <a:rPr lang="en-001" sz="2200" dirty="0">
                <a:solidFill>
                  <a:schemeClr val="accent3">
                    <a:lumMod val="25000"/>
                  </a:schemeClr>
                </a:solidFill>
                <a:latin typeface="Abadi" panose="020B0604020104020204" pitchFamily="34" charset="0"/>
              </a:rPr>
              <a:t>The feature outcomes were assigned to 1 for success and 0 for failure.</a:t>
            </a:r>
          </a:p>
          <a:p>
            <a:pPr>
              <a:lnSpc>
                <a:spcPct val="100000"/>
              </a:lnSpc>
              <a:spcBef>
                <a:spcPts val="1400"/>
              </a:spcBef>
            </a:pPr>
            <a:r>
              <a:rPr lang="en-001" sz="2200" dirty="0">
                <a:solidFill>
                  <a:schemeClr val="accent3">
                    <a:lumMod val="25000"/>
                  </a:schemeClr>
                </a:solidFill>
                <a:latin typeface="Abadi" panose="020B0604020104020204" pitchFamily="34" charset="0"/>
              </a:rPr>
              <a:t>We also calculated between launch site and its proximity</a:t>
            </a:r>
            <a:r>
              <a:rPr lang="en-US" sz="2200" dirty="0" err="1">
                <a:solidFill>
                  <a:schemeClr val="accent3">
                    <a:lumMod val="25000"/>
                  </a:schemeClr>
                </a:solidFill>
                <a:latin typeface="Abadi" panose="020B0604020104020204" pitchFamily="34" charset="0"/>
              </a:rPr>
              <a:t>i</a:t>
            </a:r>
            <a:r>
              <a:rPr lang="en-001" sz="2200" dirty="0">
                <a:solidFill>
                  <a:schemeClr val="accent3">
                    <a:lumMod val="25000"/>
                  </a:schemeClr>
                </a:solidFill>
                <a:latin typeface="Abadi" panose="020B0604020104020204" pitchFamily="34" charset="0"/>
              </a:rPr>
              <a:t>es such as railway, highway and city.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dirty="0" err="1">
                <a:hlinkClick r:id="rId3"/>
              </a:rPr>
              <a:t>SpaceX_IBM</a:t>
            </a:r>
            <a:r>
              <a:rPr lang="en-US" dirty="0">
                <a:hlinkClick r:id="rId3"/>
              </a:rPr>
              <a:t>/</a:t>
            </a:r>
            <a:r>
              <a:rPr lang="en-US" dirty="0" err="1">
                <a:hlinkClick r:id="rId3"/>
              </a:rPr>
              <a:t>launch_site_location-gro-spacex.ipynb</a:t>
            </a:r>
            <a:r>
              <a:rPr lang="en-US" dirty="0">
                <a:hlinkClick r:id="rId3"/>
              </a:rPr>
              <a:t> at main · </a:t>
            </a:r>
            <a:r>
              <a:rPr lang="en-US" dirty="0" err="1">
                <a:hlinkClick r:id="rId3"/>
              </a:rPr>
              <a:t>amppppppp</a:t>
            </a:r>
            <a:r>
              <a:rPr lang="en-US" dirty="0">
                <a:hlinkClick r:id="rId3"/>
              </a:rPr>
              <a:t>/</a:t>
            </a:r>
            <a:r>
              <a:rPr lang="en-US" dirty="0" err="1">
                <a:hlinkClick r:id="rId3"/>
              </a:rPr>
              <a:t>SpaceX_IBM</a:t>
            </a:r>
            <a:r>
              <a:rPr lang="en-US" dirty="0">
                <a:hlinkClick r:id="rId3"/>
              </a:rPr>
              <a:t> (github.com)</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001" sz="2200" dirty="0">
                <a:solidFill>
                  <a:schemeClr val="accent3">
                    <a:lumMod val="25000"/>
                  </a:schemeClr>
                </a:solidFill>
                <a:latin typeface="Abadi" panose="020B0604020104020204" pitchFamily="34" charset="0"/>
              </a:rPr>
              <a:t>We plotted pie chars showing the total launches by a certain sites and scatter graph showing relationship between outcome and payload mass for different booster version.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40F2A0A8-91D4-5805-3742-4D429505F591}"/>
              </a:ext>
            </a:extLst>
          </p:cNvPr>
          <p:cNvSpPr txBox="1"/>
          <p:nvPr/>
        </p:nvSpPr>
        <p:spPr>
          <a:xfrm>
            <a:off x="883920" y="3678128"/>
            <a:ext cx="9083040" cy="369332"/>
          </a:xfrm>
          <a:prstGeom prst="rect">
            <a:avLst/>
          </a:prstGeom>
          <a:noFill/>
        </p:spPr>
        <p:txBody>
          <a:bodyPr wrap="square">
            <a:spAutoFit/>
          </a:bodyPr>
          <a:lstStyle/>
          <a:p>
            <a:r>
              <a:rPr lang="en-US" dirty="0" err="1">
                <a:hlinkClick r:id="rId3"/>
              </a:rPr>
              <a:t>SpaceX_IBM</a:t>
            </a:r>
            <a:r>
              <a:rPr lang="en-US" dirty="0">
                <a:hlinkClick r:id="rId3"/>
              </a:rPr>
              <a:t>/</a:t>
            </a:r>
            <a:r>
              <a:rPr lang="en-US" dirty="0" err="1">
                <a:hlinkClick r:id="rId3"/>
              </a:rPr>
              <a:t>plotly-spacex</a:t>
            </a:r>
            <a:r>
              <a:rPr lang="en-US" dirty="0">
                <a:hlinkClick r:id="rId3"/>
              </a:rPr>
              <a:t> at main · </a:t>
            </a:r>
            <a:r>
              <a:rPr lang="en-US" dirty="0" err="1">
                <a:hlinkClick r:id="rId3"/>
              </a:rPr>
              <a:t>amppppppp</a:t>
            </a:r>
            <a:r>
              <a:rPr lang="en-US" dirty="0">
                <a:hlinkClick r:id="rId3"/>
              </a:rPr>
              <a:t>/</a:t>
            </a:r>
            <a:r>
              <a:rPr lang="en-US" dirty="0" err="1">
                <a:hlinkClick r:id="rId3"/>
              </a:rPr>
              <a:t>SpaceX_IBM</a:t>
            </a:r>
            <a:r>
              <a:rPr lang="en-US" dirty="0">
                <a:hlinkClick r:id="rId3"/>
              </a:rPr>
              <a:t> (github.com)</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001" sz="2200" dirty="0">
                <a:solidFill>
                  <a:schemeClr val="accent3">
                    <a:lumMod val="25000"/>
                  </a:schemeClr>
                </a:solidFill>
                <a:latin typeface="Abadi" panose="020B0604020104020204" pitchFamily="34" charset="0"/>
              </a:rPr>
              <a:t>We loaded data using </a:t>
            </a:r>
            <a:r>
              <a:rPr lang="en-001" sz="2200" dirty="0" err="1">
                <a:solidFill>
                  <a:schemeClr val="accent3">
                    <a:lumMod val="25000"/>
                  </a:schemeClr>
                </a:solidFill>
                <a:latin typeface="Abadi" panose="020B0604020104020204" pitchFamily="34" charset="0"/>
              </a:rPr>
              <a:t>numpy</a:t>
            </a:r>
            <a:r>
              <a:rPr lang="en-001" sz="2200" dirty="0">
                <a:solidFill>
                  <a:schemeClr val="accent3">
                    <a:lumMod val="25000"/>
                  </a:schemeClr>
                </a:solidFill>
                <a:latin typeface="Abadi" panose="020B0604020104020204" pitchFamily="34" charset="0"/>
              </a:rPr>
              <a:t> and pandas .Then, we prepare data for training ML model by split the data into testing set and training set.</a:t>
            </a:r>
          </a:p>
          <a:p>
            <a:pPr>
              <a:lnSpc>
                <a:spcPct val="100000"/>
              </a:lnSpc>
              <a:spcBef>
                <a:spcPts val="1400"/>
              </a:spcBef>
            </a:pPr>
            <a:r>
              <a:rPr lang="en-001" sz="2200" dirty="0">
                <a:solidFill>
                  <a:schemeClr val="accent3">
                    <a:lumMod val="25000"/>
                  </a:schemeClr>
                </a:solidFill>
                <a:latin typeface="Abadi" panose="020B0604020104020204" pitchFamily="34" charset="0"/>
              </a:rPr>
              <a:t>We built different ML models and tune different hyperparameters using </a:t>
            </a:r>
            <a:r>
              <a:rPr lang="en-001" sz="2200" dirty="0" err="1">
                <a:solidFill>
                  <a:schemeClr val="accent3">
                    <a:lumMod val="25000"/>
                  </a:schemeClr>
                </a:solidFill>
                <a:latin typeface="Abadi" panose="020B0604020104020204" pitchFamily="34" charset="0"/>
              </a:rPr>
              <a:t>GridSearch</a:t>
            </a:r>
            <a:r>
              <a:rPr lang="en-001" sz="2200" dirty="0">
                <a:solidFill>
                  <a:schemeClr val="accent3">
                    <a:lumMod val="25000"/>
                  </a:schemeClr>
                </a:solidFill>
                <a:latin typeface="Abadi" panose="020B0604020104020204" pitchFamily="34" charset="0"/>
              </a:rPr>
              <a:t> </a:t>
            </a:r>
          </a:p>
          <a:p>
            <a:pPr>
              <a:lnSpc>
                <a:spcPct val="100000"/>
              </a:lnSpc>
              <a:spcBef>
                <a:spcPts val="1400"/>
              </a:spcBef>
            </a:pPr>
            <a:r>
              <a:rPr lang="en-001" sz="2200" dirty="0">
                <a:solidFill>
                  <a:schemeClr val="accent3">
                    <a:lumMod val="25000"/>
                  </a:schemeClr>
                </a:solidFill>
                <a:latin typeface="Abadi" panose="020B0604020104020204" pitchFamily="34" charset="0"/>
              </a:rPr>
              <a:t>The best performing classification is Decision Tree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7FBCEDF4-5379-10D0-F2B0-E095B6E6A7DB}"/>
              </a:ext>
            </a:extLst>
          </p:cNvPr>
          <p:cNvSpPr txBox="1"/>
          <p:nvPr/>
        </p:nvSpPr>
        <p:spPr>
          <a:xfrm>
            <a:off x="770010" y="4766995"/>
            <a:ext cx="8937869" cy="646331"/>
          </a:xfrm>
          <a:prstGeom prst="rect">
            <a:avLst/>
          </a:prstGeom>
          <a:noFill/>
        </p:spPr>
        <p:txBody>
          <a:bodyPr wrap="square">
            <a:spAutoFit/>
          </a:bodyPr>
          <a:lstStyle/>
          <a:p>
            <a:r>
              <a:rPr lang="en-US" dirty="0" err="1">
                <a:hlinkClick r:id="rId3"/>
              </a:rPr>
              <a:t>SpaceX_IBM</a:t>
            </a:r>
            <a:r>
              <a:rPr lang="en-US" dirty="0">
                <a:hlinkClick r:id="rId3"/>
              </a:rPr>
              <a:t>/Machine Learning Prediction_SpaceX_.</a:t>
            </a:r>
            <a:r>
              <a:rPr lang="en-US" dirty="0" err="1">
                <a:hlinkClick r:id="rId3"/>
              </a:rPr>
              <a:t>ipynb</a:t>
            </a:r>
            <a:r>
              <a:rPr lang="en-US" dirty="0">
                <a:hlinkClick r:id="rId3"/>
              </a:rPr>
              <a:t> at main · </a:t>
            </a:r>
            <a:r>
              <a:rPr lang="en-US" dirty="0" err="1">
                <a:hlinkClick r:id="rId3"/>
              </a:rPr>
              <a:t>amppppppp</a:t>
            </a:r>
            <a:r>
              <a:rPr lang="en-US" dirty="0">
                <a:hlinkClick r:id="rId3"/>
              </a:rPr>
              <a:t>/</a:t>
            </a:r>
            <a:r>
              <a:rPr lang="en-US" dirty="0" err="1">
                <a:hlinkClick r:id="rId3"/>
              </a:rPr>
              <a:t>SpaceX_IBM</a:t>
            </a:r>
            <a:r>
              <a:rPr lang="en-US" dirty="0">
                <a:hlinkClick r:id="rId3"/>
              </a:rPr>
              <a:t> (github.com)</a:t>
            </a:r>
            <a:r>
              <a:rPr lang="en-001" dirty="0"/>
              <a:t> </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882D1C9-5F7C-99A0-179B-FD778D48AE99}"/>
              </a:ext>
            </a:extLst>
          </p:cNvPr>
          <p:cNvPicPr>
            <a:picLocks noChangeAspect="1"/>
          </p:cNvPicPr>
          <p:nvPr/>
        </p:nvPicPr>
        <p:blipFill>
          <a:blip r:embed="rId3"/>
          <a:stretch>
            <a:fillRect/>
          </a:stretch>
        </p:blipFill>
        <p:spPr>
          <a:xfrm>
            <a:off x="770011" y="1567180"/>
            <a:ext cx="5606415" cy="4659212"/>
          </a:xfrm>
          <a:prstGeom prst="rect">
            <a:avLst/>
          </a:prstGeom>
        </p:spPr>
      </p:pic>
      <p:sp>
        <p:nvSpPr>
          <p:cNvPr id="7" name="Content Placeholder 2">
            <a:extLst>
              <a:ext uri="{FF2B5EF4-FFF2-40B4-BE49-F238E27FC236}">
                <a16:creationId xmlns:a16="http://schemas.microsoft.com/office/drawing/2014/main" id="{18F02415-8B13-6F54-461F-E306CA5AB88B}"/>
              </a:ext>
            </a:extLst>
          </p:cNvPr>
          <p:cNvSpPr txBox="1">
            <a:spLocks/>
          </p:cNvSpPr>
          <p:nvPr/>
        </p:nvSpPr>
        <p:spPr>
          <a:xfrm>
            <a:off x="6594200" y="1567180"/>
            <a:ext cx="4691411" cy="3215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001" sz="2200" dirty="0">
                <a:solidFill>
                  <a:schemeClr val="accent3">
                    <a:lumMod val="25000"/>
                  </a:schemeClr>
                </a:solidFill>
                <a:latin typeface="Abadi" panose="020B0604020104020204" pitchFamily="34" charset="0"/>
              </a:rPr>
              <a:t>W</a:t>
            </a:r>
            <a:r>
              <a:rPr lang="en-US" sz="2200" dirty="0">
                <a:solidFill>
                  <a:schemeClr val="accent3">
                    <a:lumMod val="25000"/>
                  </a:schemeClr>
                </a:solidFill>
                <a:latin typeface="Abadi" panose="020B0604020104020204" pitchFamily="34" charset="0"/>
              </a:rPr>
              <a:t>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7BE2D3F-D1F0-05F6-32CA-210CE4A37154}"/>
              </a:ext>
            </a:extLst>
          </p:cNvPr>
          <p:cNvPicPr>
            <a:picLocks noChangeAspect="1"/>
          </p:cNvPicPr>
          <p:nvPr/>
        </p:nvPicPr>
        <p:blipFill>
          <a:blip r:embed="rId3"/>
          <a:stretch>
            <a:fillRect/>
          </a:stretch>
        </p:blipFill>
        <p:spPr>
          <a:xfrm>
            <a:off x="770011" y="1530885"/>
            <a:ext cx="6621389" cy="4494688"/>
          </a:xfrm>
          <a:prstGeom prst="rect">
            <a:avLst/>
          </a:prstGeom>
        </p:spPr>
      </p:pic>
      <p:sp>
        <p:nvSpPr>
          <p:cNvPr id="7" name="Content Placeholder 2">
            <a:extLst>
              <a:ext uri="{FF2B5EF4-FFF2-40B4-BE49-F238E27FC236}">
                <a16:creationId xmlns:a16="http://schemas.microsoft.com/office/drawing/2014/main" id="{5870EAC8-8975-FA4E-E59E-5583A0FCE240}"/>
              </a:ext>
            </a:extLst>
          </p:cNvPr>
          <p:cNvSpPr txBox="1">
            <a:spLocks/>
          </p:cNvSpPr>
          <p:nvPr/>
        </p:nvSpPr>
        <p:spPr>
          <a:xfrm>
            <a:off x="7543800" y="1567180"/>
            <a:ext cx="3741811" cy="3215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001" sz="2200" dirty="0">
                <a:solidFill>
                  <a:schemeClr val="accent3">
                    <a:lumMod val="25000"/>
                  </a:schemeClr>
                </a:solidFill>
                <a:latin typeface="Abadi" panose="020B0604020104020204" pitchFamily="34" charset="0"/>
              </a:rPr>
              <a:t>The greater the payload mass at CCAFS SLC 40 means, the higher success rate for the rocket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AF560887-E226-B151-CA31-B1E5F35DBE0F}"/>
              </a:ext>
            </a:extLst>
          </p:cNvPr>
          <p:cNvPicPr>
            <a:picLocks noChangeAspect="1"/>
          </p:cNvPicPr>
          <p:nvPr/>
        </p:nvPicPr>
        <p:blipFill>
          <a:blip r:embed="rId3"/>
          <a:stretch>
            <a:fillRect/>
          </a:stretch>
        </p:blipFill>
        <p:spPr>
          <a:xfrm>
            <a:off x="297571" y="1564083"/>
            <a:ext cx="7417680" cy="4461490"/>
          </a:xfrm>
          <a:prstGeom prst="rect">
            <a:avLst/>
          </a:prstGeom>
        </p:spPr>
      </p:pic>
      <p:sp>
        <p:nvSpPr>
          <p:cNvPr id="9" name="Content Placeholder 2">
            <a:extLst>
              <a:ext uri="{FF2B5EF4-FFF2-40B4-BE49-F238E27FC236}">
                <a16:creationId xmlns:a16="http://schemas.microsoft.com/office/drawing/2014/main" id="{D37BE761-8432-C221-7CB8-2F27697F467D}"/>
              </a:ext>
            </a:extLst>
          </p:cNvPr>
          <p:cNvSpPr txBox="1">
            <a:spLocks/>
          </p:cNvSpPr>
          <p:nvPr/>
        </p:nvSpPr>
        <p:spPr>
          <a:xfrm>
            <a:off x="8016240" y="1567180"/>
            <a:ext cx="3269371" cy="3215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001" sz="2200" dirty="0">
                <a:solidFill>
                  <a:schemeClr val="accent3">
                    <a:lumMod val="25000"/>
                  </a:schemeClr>
                </a:solidFill>
                <a:latin typeface="Abadi" panose="020B0604020104020204" pitchFamily="34" charset="0"/>
              </a:rPr>
              <a:t>ES-L1,GEO, SSO, VLEO has the highest rate of success among the other orbit type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5F805F69-BDAD-4057-03F8-BF9D0DEBBC7E}"/>
              </a:ext>
            </a:extLst>
          </p:cNvPr>
          <p:cNvPicPr>
            <a:picLocks noChangeAspect="1"/>
          </p:cNvPicPr>
          <p:nvPr/>
        </p:nvPicPr>
        <p:blipFill>
          <a:blip r:embed="rId3"/>
          <a:stretch>
            <a:fillRect/>
          </a:stretch>
        </p:blipFill>
        <p:spPr>
          <a:xfrm>
            <a:off x="770011" y="1407354"/>
            <a:ext cx="7600760" cy="4819038"/>
          </a:xfrm>
          <a:prstGeom prst="rect">
            <a:avLst/>
          </a:prstGeom>
        </p:spPr>
      </p:pic>
      <p:sp>
        <p:nvSpPr>
          <p:cNvPr id="9" name="Content Placeholder 2">
            <a:extLst>
              <a:ext uri="{FF2B5EF4-FFF2-40B4-BE49-F238E27FC236}">
                <a16:creationId xmlns:a16="http://schemas.microsoft.com/office/drawing/2014/main" id="{239D7358-E5B5-969A-895E-CBC4D8254508}"/>
              </a:ext>
            </a:extLst>
          </p:cNvPr>
          <p:cNvSpPr txBox="1">
            <a:spLocks/>
          </p:cNvSpPr>
          <p:nvPr/>
        </p:nvSpPr>
        <p:spPr>
          <a:xfrm>
            <a:off x="8542411" y="1567180"/>
            <a:ext cx="2743200" cy="3215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001" sz="2200" dirty="0">
                <a:solidFill>
                  <a:schemeClr val="accent3">
                    <a:lumMod val="25000"/>
                  </a:schemeClr>
                </a:solidFill>
                <a:latin typeface="Abadi" panose="020B0604020104020204" pitchFamily="34" charset="0"/>
              </a:rPr>
              <a:t>It can be seen that most of orbit type has no relationship between flight number and the orbit type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9" name="Picture 8">
            <a:extLst>
              <a:ext uri="{FF2B5EF4-FFF2-40B4-BE49-F238E27FC236}">
                <a16:creationId xmlns:a16="http://schemas.microsoft.com/office/drawing/2014/main" id="{A0FCBABE-4ED0-7999-0AEA-AD4BCB536561}"/>
              </a:ext>
            </a:extLst>
          </p:cNvPr>
          <p:cNvPicPr>
            <a:picLocks noChangeAspect="1"/>
          </p:cNvPicPr>
          <p:nvPr/>
        </p:nvPicPr>
        <p:blipFill>
          <a:blip r:embed="rId3"/>
          <a:stretch>
            <a:fillRect/>
          </a:stretch>
        </p:blipFill>
        <p:spPr>
          <a:xfrm>
            <a:off x="556651" y="1399222"/>
            <a:ext cx="7926150" cy="4626351"/>
          </a:xfrm>
          <a:prstGeom prst="rect">
            <a:avLst/>
          </a:prstGeom>
        </p:spPr>
      </p:pic>
      <p:sp>
        <p:nvSpPr>
          <p:cNvPr id="10" name="Content Placeholder 2">
            <a:extLst>
              <a:ext uri="{FF2B5EF4-FFF2-40B4-BE49-F238E27FC236}">
                <a16:creationId xmlns:a16="http://schemas.microsoft.com/office/drawing/2014/main" id="{35A6C88B-57D9-C449-633A-461CD6E08B13}"/>
              </a:ext>
            </a:extLst>
          </p:cNvPr>
          <p:cNvSpPr txBox="1">
            <a:spLocks/>
          </p:cNvSpPr>
          <p:nvPr/>
        </p:nvSpPr>
        <p:spPr>
          <a:xfrm>
            <a:off x="8542411" y="1567180"/>
            <a:ext cx="2743200" cy="32156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001" sz="2200" dirty="0">
                <a:solidFill>
                  <a:schemeClr val="accent3">
                    <a:lumMod val="25000"/>
                  </a:schemeClr>
                </a:solidFill>
                <a:latin typeface="Abadi" panose="020B0604020104020204" pitchFamily="34" charset="0"/>
              </a:rPr>
              <a:t>PO, LEO, ISS had </a:t>
            </a:r>
            <a:r>
              <a:rPr lang="en-001" sz="2200" dirty="0" err="1">
                <a:solidFill>
                  <a:schemeClr val="accent3">
                    <a:lumMod val="25000"/>
                  </a:schemeClr>
                </a:solidFill>
                <a:latin typeface="Abadi" panose="020B0604020104020204" pitchFamily="34" charset="0"/>
              </a:rPr>
              <a:t>suc</a:t>
            </a:r>
            <a:r>
              <a:rPr lang="en-US" sz="2200" dirty="0">
                <a:solidFill>
                  <a:schemeClr val="accent3">
                    <a:lumMod val="25000"/>
                  </a:schemeClr>
                </a:solidFill>
                <a:latin typeface="Abadi" panose="020B0604020104020204" pitchFamily="34" charset="0"/>
              </a:rPr>
              <a:t>c</a:t>
            </a:r>
            <a:r>
              <a:rPr lang="en-001" sz="2200" dirty="0" err="1">
                <a:solidFill>
                  <a:schemeClr val="accent3">
                    <a:lumMod val="25000"/>
                  </a:schemeClr>
                </a:solidFill>
                <a:latin typeface="Abadi" panose="020B0604020104020204" pitchFamily="34" charset="0"/>
              </a:rPr>
              <a:t>essful</a:t>
            </a:r>
            <a:r>
              <a:rPr lang="en-001" sz="2200" dirty="0">
                <a:solidFill>
                  <a:schemeClr val="accent3">
                    <a:lumMod val="25000"/>
                  </a:schemeClr>
                </a:solidFill>
                <a:latin typeface="Abadi" panose="020B0604020104020204" pitchFamily="34" charset="0"/>
              </a:rPr>
              <a:t> landing with heavier load.</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118E4A3-01F5-A2F3-31B5-80191DF0C7B5}"/>
              </a:ext>
            </a:extLst>
          </p:cNvPr>
          <p:cNvPicPr>
            <a:picLocks noChangeAspect="1"/>
          </p:cNvPicPr>
          <p:nvPr/>
        </p:nvPicPr>
        <p:blipFill>
          <a:blip r:embed="rId3"/>
          <a:stretch>
            <a:fillRect/>
          </a:stretch>
        </p:blipFill>
        <p:spPr>
          <a:xfrm>
            <a:off x="770011" y="1456360"/>
            <a:ext cx="6481907" cy="4569213"/>
          </a:xfrm>
          <a:prstGeom prst="rect">
            <a:avLst/>
          </a:prstGeom>
        </p:spPr>
      </p:pic>
      <p:sp>
        <p:nvSpPr>
          <p:cNvPr id="7" name="Content Placeholder 2">
            <a:extLst>
              <a:ext uri="{FF2B5EF4-FFF2-40B4-BE49-F238E27FC236}">
                <a16:creationId xmlns:a16="http://schemas.microsoft.com/office/drawing/2014/main" id="{8E746ACE-A5C6-F6D8-3EB9-48B56498D084}"/>
              </a:ext>
            </a:extLst>
          </p:cNvPr>
          <p:cNvSpPr txBox="1">
            <a:spLocks/>
          </p:cNvSpPr>
          <p:nvPr/>
        </p:nvSpPr>
        <p:spPr>
          <a:xfrm>
            <a:off x="7608149" y="1543975"/>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From the plot, </a:t>
            </a:r>
            <a:r>
              <a:rPr lang="en-001" sz="2200" dirty="0">
                <a:latin typeface="Abadi" panose="020B0604020104020204" pitchFamily="34" charset="0"/>
              </a:rPr>
              <a:t>it </a:t>
            </a:r>
            <a:r>
              <a:rPr lang="en-US" sz="2200" dirty="0">
                <a:latin typeface="Abadi" panose="020B0604020104020204" pitchFamily="34" charset="0"/>
              </a:rPr>
              <a:t>can</a:t>
            </a:r>
            <a:r>
              <a:rPr lang="en-001" sz="2200" dirty="0">
                <a:latin typeface="Abadi" panose="020B0604020104020204" pitchFamily="34" charset="0"/>
              </a:rPr>
              <a:t> be</a:t>
            </a:r>
            <a:r>
              <a:rPr lang="en-US" sz="2200" dirty="0">
                <a:latin typeface="Abadi" panose="020B0604020104020204" pitchFamily="34" charset="0"/>
              </a:rPr>
              <a:t> observe</a:t>
            </a:r>
            <a:r>
              <a:rPr lang="en-001" sz="2200" dirty="0">
                <a:latin typeface="Abadi" panose="020B0604020104020204" pitchFamily="34" charset="0"/>
              </a:rPr>
              <a:t>d</a:t>
            </a:r>
            <a:r>
              <a:rPr lang="en-US" sz="2200" dirty="0">
                <a:latin typeface="Abadi" panose="020B0604020104020204" pitchFamily="34" charset="0"/>
              </a:rPr>
              <a:t> that success rate since 2013 kept on increasing till 2020.</a:t>
            </a:r>
          </a:p>
          <a:p>
            <a:pPr>
              <a:spcBef>
                <a:spcPts val="1400"/>
              </a:spcBef>
            </a:pPr>
            <a:endParaRPr lang="en-US" sz="2000"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65B81BB-4250-1D23-56BB-BA48093474F9}"/>
              </a:ext>
            </a:extLst>
          </p:cNvPr>
          <p:cNvPicPr>
            <a:picLocks noChangeAspect="1"/>
          </p:cNvPicPr>
          <p:nvPr/>
        </p:nvPicPr>
        <p:blipFill>
          <a:blip r:embed="rId3"/>
          <a:stretch>
            <a:fillRect/>
          </a:stretch>
        </p:blipFill>
        <p:spPr>
          <a:xfrm>
            <a:off x="5181600" y="3172708"/>
            <a:ext cx="4732411" cy="3053684"/>
          </a:xfrm>
          <a:prstGeom prst="rect">
            <a:avLst/>
          </a:prstGeom>
        </p:spPr>
      </p:pic>
      <p:pic>
        <p:nvPicPr>
          <p:cNvPr id="8" name="Picture 7">
            <a:extLst>
              <a:ext uri="{FF2B5EF4-FFF2-40B4-BE49-F238E27FC236}">
                <a16:creationId xmlns:a16="http://schemas.microsoft.com/office/drawing/2014/main" id="{F00C9B82-0A33-A743-3C15-8FFFFF0CE76A}"/>
              </a:ext>
            </a:extLst>
          </p:cNvPr>
          <p:cNvPicPr>
            <a:picLocks noChangeAspect="1"/>
          </p:cNvPicPr>
          <p:nvPr/>
        </p:nvPicPr>
        <p:blipFill>
          <a:blip r:embed="rId4"/>
          <a:stretch>
            <a:fillRect/>
          </a:stretch>
        </p:blipFill>
        <p:spPr>
          <a:xfrm>
            <a:off x="5032448" y="1535430"/>
            <a:ext cx="6253163" cy="1440180"/>
          </a:xfrm>
          <a:prstGeom prst="rect">
            <a:avLst/>
          </a:prstGeom>
        </p:spPr>
      </p:pic>
      <p:sp>
        <p:nvSpPr>
          <p:cNvPr id="9" name="Content Placeholder 2">
            <a:extLst>
              <a:ext uri="{FF2B5EF4-FFF2-40B4-BE49-F238E27FC236}">
                <a16:creationId xmlns:a16="http://schemas.microsoft.com/office/drawing/2014/main" id="{8D861053-2AEB-2CFF-5332-0AF04DA7222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001" sz="2200" b="1" dirty="0">
                <a:latin typeface="Abadi" panose="020B0604020104020204" pitchFamily="34" charset="0"/>
              </a:rPr>
              <a:t>Using </a:t>
            </a:r>
            <a:r>
              <a:rPr lang="en-US" sz="2200" b="1" dirty="0">
                <a:latin typeface="Abadi" panose="020B0604020104020204" pitchFamily="34" charset="0"/>
              </a:rPr>
              <a:t>DISTINCT</a:t>
            </a:r>
            <a:r>
              <a:rPr lang="en-US" sz="2200" dirty="0">
                <a:latin typeface="Abadi" panose="020B0604020104020204" pitchFamily="34" charset="0"/>
              </a:rPr>
              <a:t> to show only unique</a:t>
            </a:r>
            <a:endParaRPr lang="en-US" sz="2000"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AC7251C9-53FC-3C7C-A79D-0C49EC4FC449}"/>
              </a:ext>
            </a:extLst>
          </p:cNvPr>
          <p:cNvPicPr>
            <a:picLocks noChangeAspect="1"/>
          </p:cNvPicPr>
          <p:nvPr/>
        </p:nvPicPr>
        <p:blipFill>
          <a:blip r:embed="rId3"/>
          <a:stretch>
            <a:fillRect/>
          </a:stretch>
        </p:blipFill>
        <p:spPr>
          <a:xfrm>
            <a:off x="5433450" y="1547575"/>
            <a:ext cx="6274762" cy="2315686"/>
          </a:xfrm>
          <a:prstGeom prst="rect">
            <a:avLst/>
          </a:prstGeom>
        </p:spPr>
      </p:pic>
      <p:pic>
        <p:nvPicPr>
          <p:cNvPr id="8" name="Picture 7">
            <a:extLst>
              <a:ext uri="{FF2B5EF4-FFF2-40B4-BE49-F238E27FC236}">
                <a16:creationId xmlns:a16="http://schemas.microsoft.com/office/drawing/2014/main" id="{FCD31308-08F8-6D38-7333-D45D1BB3E556}"/>
              </a:ext>
            </a:extLst>
          </p:cNvPr>
          <p:cNvPicPr>
            <a:picLocks noChangeAspect="1"/>
          </p:cNvPicPr>
          <p:nvPr/>
        </p:nvPicPr>
        <p:blipFill>
          <a:blip r:embed="rId4"/>
          <a:stretch>
            <a:fillRect/>
          </a:stretch>
        </p:blipFill>
        <p:spPr>
          <a:xfrm>
            <a:off x="272805" y="4152582"/>
            <a:ext cx="11753850" cy="2066925"/>
          </a:xfrm>
          <a:prstGeom prst="rect">
            <a:avLst/>
          </a:prstGeom>
        </p:spPr>
      </p:pic>
      <p:sp>
        <p:nvSpPr>
          <p:cNvPr id="9" name="Content Placeholder 2">
            <a:extLst>
              <a:ext uri="{FF2B5EF4-FFF2-40B4-BE49-F238E27FC236}">
                <a16:creationId xmlns:a16="http://schemas.microsoft.com/office/drawing/2014/main" id="{7E45485E-EBA5-A302-CA07-A867A835C33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001" sz="2200" b="1" dirty="0">
                <a:latin typeface="Abadi" panose="020B0604020104020204" pitchFamily="34" charset="0"/>
              </a:rPr>
              <a:t>Using where </a:t>
            </a:r>
            <a:r>
              <a:rPr lang="en-001" sz="2200" dirty="0">
                <a:latin typeface="Abadi" panose="020B0604020104020204" pitchFamily="34" charset="0"/>
              </a:rPr>
              <a:t>to input condition of searching name with ‘CCA’</a:t>
            </a:r>
            <a:endParaRPr lang="en-US" sz="2000"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9C48610-6E99-37F3-0724-3C1AB7B14BF9}"/>
              </a:ext>
            </a:extLst>
          </p:cNvPr>
          <p:cNvPicPr>
            <a:picLocks noChangeAspect="1"/>
          </p:cNvPicPr>
          <p:nvPr/>
        </p:nvPicPr>
        <p:blipFill>
          <a:blip r:embed="rId3"/>
          <a:stretch>
            <a:fillRect/>
          </a:stretch>
        </p:blipFill>
        <p:spPr>
          <a:xfrm>
            <a:off x="4286901" y="1474763"/>
            <a:ext cx="7715586" cy="1716463"/>
          </a:xfrm>
          <a:prstGeom prst="rect">
            <a:avLst/>
          </a:prstGeom>
        </p:spPr>
      </p:pic>
      <p:pic>
        <p:nvPicPr>
          <p:cNvPr id="8" name="Picture 7">
            <a:extLst>
              <a:ext uri="{FF2B5EF4-FFF2-40B4-BE49-F238E27FC236}">
                <a16:creationId xmlns:a16="http://schemas.microsoft.com/office/drawing/2014/main" id="{A08EB273-28C6-F456-980F-D9D232BAE823}"/>
              </a:ext>
            </a:extLst>
          </p:cNvPr>
          <p:cNvPicPr>
            <a:picLocks noChangeAspect="1"/>
          </p:cNvPicPr>
          <p:nvPr/>
        </p:nvPicPr>
        <p:blipFill>
          <a:blip r:embed="rId4"/>
          <a:stretch>
            <a:fillRect/>
          </a:stretch>
        </p:blipFill>
        <p:spPr>
          <a:xfrm>
            <a:off x="4286901" y="3578290"/>
            <a:ext cx="5784478" cy="205564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3404C3D-AF2C-29FD-6F65-1EEEAE02D0F6}"/>
              </a:ext>
            </a:extLst>
          </p:cNvPr>
          <p:cNvPicPr>
            <a:picLocks noChangeAspect="1"/>
          </p:cNvPicPr>
          <p:nvPr/>
        </p:nvPicPr>
        <p:blipFill>
          <a:blip r:embed="rId3"/>
          <a:stretch>
            <a:fillRect/>
          </a:stretch>
        </p:blipFill>
        <p:spPr>
          <a:xfrm>
            <a:off x="874679" y="1481137"/>
            <a:ext cx="8444295" cy="2222183"/>
          </a:xfrm>
          <a:prstGeom prst="rect">
            <a:avLst/>
          </a:prstGeom>
        </p:spPr>
      </p:pic>
      <p:pic>
        <p:nvPicPr>
          <p:cNvPr id="8" name="Picture 7">
            <a:extLst>
              <a:ext uri="{FF2B5EF4-FFF2-40B4-BE49-F238E27FC236}">
                <a16:creationId xmlns:a16="http://schemas.microsoft.com/office/drawing/2014/main" id="{4328043D-7585-9F4E-7DA3-3DEE6E5114CC}"/>
              </a:ext>
            </a:extLst>
          </p:cNvPr>
          <p:cNvPicPr>
            <a:picLocks noChangeAspect="1"/>
          </p:cNvPicPr>
          <p:nvPr/>
        </p:nvPicPr>
        <p:blipFill>
          <a:blip r:embed="rId4"/>
          <a:stretch>
            <a:fillRect/>
          </a:stretch>
        </p:blipFill>
        <p:spPr>
          <a:xfrm>
            <a:off x="874679" y="3900246"/>
            <a:ext cx="5785201" cy="19284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B7864B8-4106-3231-9177-83FE54D44C02}"/>
              </a:ext>
            </a:extLst>
          </p:cNvPr>
          <p:cNvPicPr>
            <a:picLocks noChangeAspect="1"/>
          </p:cNvPicPr>
          <p:nvPr/>
        </p:nvPicPr>
        <p:blipFill>
          <a:blip r:embed="rId3"/>
          <a:stretch>
            <a:fillRect/>
          </a:stretch>
        </p:blipFill>
        <p:spPr>
          <a:xfrm>
            <a:off x="770011" y="1790353"/>
            <a:ext cx="10920794" cy="2333503"/>
          </a:xfrm>
          <a:prstGeom prst="rect">
            <a:avLst/>
          </a:prstGeom>
        </p:spPr>
      </p:pic>
      <p:pic>
        <p:nvPicPr>
          <p:cNvPr id="8" name="Picture 7">
            <a:extLst>
              <a:ext uri="{FF2B5EF4-FFF2-40B4-BE49-F238E27FC236}">
                <a16:creationId xmlns:a16="http://schemas.microsoft.com/office/drawing/2014/main" id="{67C3D96A-66FF-4513-2454-E399DD06F823}"/>
              </a:ext>
            </a:extLst>
          </p:cNvPr>
          <p:cNvPicPr>
            <a:picLocks noChangeAspect="1"/>
          </p:cNvPicPr>
          <p:nvPr/>
        </p:nvPicPr>
        <p:blipFill>
          <a:blip r:embed="rId4"/>
          <a:stretch>
            <a:fillRect/>
          </a:stretch>
        </p:blipFill>
        <p:spPr>
          <a:xfrm>
            <a:off x="770011" y="4410359"/>
            <a:ext cx="5609198" cy="16152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C7F2257-2BF4-EC7E-36C7-7C2382D82EF0}"/>
              </a:ext>
            </a:extLst>
          </p:cNvPr>
          <p:cNvPicPr>
            <a:picLocks noChangeAspect="1"/>
          </p:cNvPicPr>
          <p:nvPr/>
        </p:nvPicPr>
        <p:blipFill>
          <a:blip r:embed="rId3"/>
          <a:stretch>
            <a:fillRect/>
          </a:stretch>
        </p:blipFill>
        <p:spPr>
          <a:xfrm>
            <a:off x="770011" y="1720214"/>
            <a:ext cx="7534461" cy="2298649"/>
          </a:xfrm>
          <a:prstGeom prst="rect">
            <a:avLst/>
          </a:prstGeom>
        </p:spPr>
      </p:pic>
      <p:pic>
        <p:nvPicPr>
          <p:cNvPr id="7" name="Picture 6">
            <a:extLst>
              <a:ext uri="{FF2B5EF4-FFF2-40B4-BE49-F238E27FC236}">
                <a16:creationId xmlns:a16="http://schemas.microsoft.com/office/drawing/2014/main" id="{169EFBD5-0DD7-0EAE-7F43-49271A6E186B}"/>
              </a:ext>
            </a:extLst>
          </p:cNvPr>
          <p:cNvPicPr>
            <a:picLocks noChangeAspect="1"/>
          </p:cNvPicPr>
          <p:nvPr/>
        </p:nvPicPr>
        <p:blipFill>
          <a:blip r:embed="rId4"/>
          <a:stretch>
            <a:fillRect/>
          </a:stretch>
        </p:blipFill>
        <p:spPr>
          <a:xfrm>
            <a:off x="734028" y="4128561"/>
            <a:ext cx="2442316" cy="22986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63720"/>
            <a:ext cx="9555089" cy="516728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001" sz="2200" dirty="0">
              <a:solidFill>
                <a:schemeClr val="accent3">
                  <a:lumMod val="25000"/>
                </a:schemeClr>
              </a:solidFill>
              <a:latin typeface="Abadi" panose="020B0604020104020204" pitchFamily="34" charset="0"/>
            </a:endParaRPr>
          </a:p>
          <a:p>
            <a:pPr lvl="1">
              <a:lnSpc>
                <a:spcPct val="100000"/>
              </a:lnSpc>
              <a:spcBef>
                <a:spcPts val="1400"/>
              </a:spcBef>
            </a:pPr>
            <a:r>
              <a:rPr lang="en-001" sz="1800" dirty="0">
                <a:solidFill>
                  <a:schemeClr val="accent3">
                    <a:lumMod val="25000"/>
                  </a:schemeClr>
                </a:solidFill>
                <a:latin typeface="Abadi" panose="020B0604020104020204" pitchFamily="34" charset="0"/>
              </a:rPr>
              <a:t>Data collection through SpaceX API</a:t>
            </a:r>
          </a:p>
          <a:p>
            <a:pPr lvl="1">
              <a:lnSpc>
                <a:spcPct val="100000"/>
              </a:lnSpc>
              <a:spcBef>
                <a:spcPts val="1400"/>
              </a:spcBef>
            </a:pPr>
            <a:r>
              <a:rPr lang="en-001"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endParaRPr lang="en-001"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endParaRPr lang="en-001"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r>
              <a:rPr lang="en-001" sz="1800" dirty="0">
                <a:solidFill>
                  <a:schemeClr val="accent3">
                    <a:lumMod val="25000"/>
                  </a:schemeClr>
                </a:solidFill>
                <a:latin typeface="Abadi" panose="020B0604020104020204" pitchFamily="34" charset="0"/>
              </a:rPr>
              <a:t> and </a:t>
            </a:r>
            <a:r>
              <a:rPr lang="en-001" sz="1800" dirty="0" err="1">
                <a:solidFill>
                  <a:schemeClr val="accent3">
                    <a:lumMod val="25000"/>
                  </a:schemeClr>
                </a:solidFill>
                <a:latin typeface="Abadi" panose="020B0604020104020204" pitchFamily="34" charset="0"/>
              </a:rPr>
              <a:t>Plotly</a:t>
            </a:r>
            <a:r>
              <a:rPr lang="en-001" sz="1800" dirty="0">
                <a:solidFill>
                  <a:schemeClr val="accent3">
                    <a:lumMod val="25000"/>
                  </a:schemeClr>
                </a:solidFill>
                <a:latin typeface="Abadi" panose="020B0604020104020204" pitchFamily="34" charset="0"/>
              </a:rPr>
              <a:t> Dash</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001" sz="1800" dirty="0">
                <a:solidFill>
                  <a:schemeClr val="accent3">
                    <a:lumMod val="25000"/>
                  </a:schemeClr>
                </a:solidFill>
                <a:latin typeface="Abadi" panose="020B0604020104020204" pitchFamily="34" charset="0"/>
              </a:rPr>
              <a:t>ML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001"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156826B-A97A-C5B4-9485-252DF3B05620}"/>
              </a:ext>
            </a:extLst>
          </p:cNvPr>
          <p:cNvPicPr>
            <a:picLocks noChangeAspect="1"/>
          </p:cNvPicPr>
          <p:nvPr/>
        </p:nvPicPr>
        <p:blipFill>
          <a:blip r:embed="rId3"/>
          <a:stretch>
            <a:fillRect/>
          </a:stretch>
        </p:blipFill>
        <p:spPr>
          <a:xfrm>
            <a:off x="770011" y="1712929"/>
            <a:ext cx="6496157" cy="2932918"/>
          </a:xfrm>
          <a:prstGeom prst="rect">
            <a:avLst/>
          </a:prstGeom>
        </p:spPr>
      </p:pic>
      <p:pic>
        <p:nvPicPr>
          <p:cNvPr id="10" name="Picture 9">
            <a:extLst>
              <a:ext uri="{FF2B5EF4-FFF2-40B4-BE49-F238E27FC236}">
                <a16:creationId xmlns:a16="http://schemas.microsoft.com/office/drawing/2014/main" id="{C9C45EEA-B966-79EF-B817-F9CA10B9F33D}"/>
              </a:ext>
            </a:extLst>
          </p:cNvPr>
          <p:cNvPicPr>
            <a:picLocks noChangeAspect="1"/>
          </p:cNvPicPr>
          <p:nvPr/>
        </p:nvPicPr>
        <p:blipFill>
          <a:blip r:embed="rId4"/>
          <a:stretch>
            <a:fillRect/>
          </a:stretch>
        </p:blipFill>
        <p:spPr>
          <a:xfrm>
            <a:off x="7911465" y="1712929"/>
            <a:ext cx="3217890" cy="1041082"/>
          </a:xfrm>
          <a:prstGeom prst="rect">
            <a:avLst/>
          </a:prstGeom>
        </p:spPr>
      </p:pic>
      <p:pic>
        <p:nvPicPr>
          <p:cNvPr id="12" name="Picture 11">
            <a:extLst>
              <a:ext uri="{FF2B5EF4-FFF2-40B4-BE49-F238E27FC236}">
                <a16:creationId xmlns:a16="http://schemas.microsoft.com/office/drawing/2014/main" id="{9FFA0DC6-376E-3351-E9C2-C61B24942242}"/>
              </a:ext>
            </a:extLst>
          </p:cNvPr>
          <p:cNvPicPr>
            <a:picLocks noChangeAspect="1"/>
          </p:cNvPicPr>
          <p:nvPr/>
        </p:nvPicPr>
        <p:blipFill>
          <a:blip r:embed="rId5"/>
          <a:stretch>
            <a:fillRect/>
          </a:stretch>
        </p:blipFill>
        <p:spPr>
          <a:xfrm>
            <a:off x="7911465" y="3318179"/>
            <a:ext cx="3147689" cy="111599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F368C2E-13EC-FF78-117C-4E3D9FCC0005}"/>
              </a:ext>
            </a:extLst>
          </p:cNvPr>
          <p:cNvPicPr>
            <a:picLocks noChangeAspect="1"/>
          </p:cNvPicPr>
          <p:nvPr/>
        </p:nvPicPr>
        <p:blipFill>
          <a:blip r:embed="rId3"/>
          <a:stretch>
            <a:fillRect/>
          </a:stretch>
        </p:blipFill>
        <p:spPr>
          <a:xfrm>
            <a:off x="770010" y="1476374"/>
            <a:ext cx="5661269" cy="2149185"/>
          </a:xfrm>
          <a:prstGeom prst="rect">
            <a:avLst/>
          </a:prstGeom>
        </p:spPr>
      </p:pic>
      <p:pic>
        <p:nvPicPr>
          <p:cNvPr id="8" name="Picture 7">
            <a:extLst>
              <a:ext uri="{FF2B5EF4-FFF2-40B4-BE49-F238E27FC236}">
                <a16:creationId xmlns:a16="http://schemas.microsoft.com/office/drawing/2014/main" id="{A5927FA6-E16E-D9BC-A180-4194EB3184F0}"/>
              </a:ext>
            </a:extLst>
          </p:cNvPr>
          <p:cNvPicPr>
            <a:picLocks noChangeAspect="1"/>
          </p:cNvPicPr>
          <p:nvPr/>
        </p:nvPicPr>
        <p:blipFill>
          <a:blip r:embed="rId4"/>
          <a:stretch>
            <a:fillRect/>
          </a:stretch>
        </p:blipFill>
        <p:spPr>
          <a:xfrm>
            <a:off x="7118032" y="1644923"/>
            <a:ext cx="2955608" cy="44606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6F09AC9-14C8-EF5D-BB13-638CBA1645DF}"/>
              </a:ext>
            </a:extLst>
          </p:cNvPr>
          <p:cNvPicPr>
            <a:picLocks noChangeAspect="1"/>
          </p:cNvPicPr>
          <p:nvPr/>
        </p:nvPicPr>
        <p:blipFill>
          <a:blip r:embed="rId3"/>
          <a:stretch>
            <a:fillRect/>
          </a:stretch>
        </p:blipFill>
        <p:spPr>
          <a:xfrm>
            <a:off x="770012" y="1313690"/>
            <a:ext cx="10173292" cy="2621751"/>
          </a:xfrm>
          <a:prstGeom prst="rect">
            <a:avLst/>
          </a:prstGeom>
        </p:spPr>
      </p:pic>
      <p:pic>
        <p:nvPicPr>
          <p:cNvPr id="8" name="Picture 7">
            <a:extLst>
              <a:ext uri="{FF2B5EF4-FFF2-40B4-BE49-F238E27FC236}">
                <a16:creationId xmlns:a16="http://schemas.microsoft.com/office/drawing/2014/main" id="{EE8977C9-8583-9828-3CAB-0DF98A262305}"/>
              </a:ext>
            </a:extLst>
          </p:cNvPr>
          <p:cNvPicPr>
            <a:picLocks noChangeAspect="1"/>
          </p:cNvPicPr>
          <p:nvPr/>
        </p:nvPicPr>
        <p:blipFill>
          <a:blip r:embed="rId4"/>
          <a:stretch>
            <a:fillRect/>
          </a:stretch>
        </p:blipFill>
        <p:spPr>
          <a:xfrm>
            <a:off x="734028" y="4360444"/>
            <a:ext cx="8159569" cy="186594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98F517A-408B-399D-730A-8F33764D4056}"/>
              </a:ext>
            </a:extLst>
          </p:cNvPr>
          <p:cNvPicPr>
            <a:picLocks noChangeAspect="1"/>
          </p:cNvPicPr>
          <p:nvPr/>
        </p:nvPicPr>
        <p:blipFill>
          <a:blip r:embed="rId3"/>
          <a:stretch>
            <a:fillRect/>
          </a:stretch>
        </p:blipFill>
        <p:spPr>
          <a:xfrm>
            <a:off x="608011" y="1492250"/>
            <a:ext cx="7791904" cy="2343150"/>
          </a:xfrm>
          <a:prstGeom prst="rect">
            <a:avLst/>
          </a:prstGeom>
        </p:spPr>
      </p:pic>
      <p:pic>
        <p:nvPicPr>
          <p:cNvPr id="8" name="Picture 7">
            <a:extLst>
              <a:ext uri="{FF2B5EF4-FFF2-40B4-BE49-F238E27FC236}">
                <a16:creationId xmlns:a16="http://schemas.microsoft.com/office/drawing/2014/main" id="{A669F68D-E0FA-8BC6-080E-D06734AA6DD3}"/>
              </a:ext>
            </a:extLst>
          </p:cNvPr>
          <p:cNvPicPr>
            <a:picLocks noChangeAspect="1"/>
          </p:cNvPicPr>
          <p:nvPr/>
        </p:nvPicPr>
        <p:blipFill>
          <a:blip r:embed="rId4"/>
          <a:stretch>
            <a:fillRect/>
          </a:stretch>
        </p:blipFill>
        <p:spPr>
          <a:xfrm>
            <a:off x="8393301" y="2362431"/>
            <a:ext cx="3059113" cy="366314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001" dirty="0">
                <a:solidFill>
                  <a:srgbClr val="0B49CB"/>
                </a:solidFill>
                <a:latin typeface="Abadi"/>
              </a:rPr>
              <a:t>All Launch site on Map</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14268DC1-F04F-DD37-D1B3-2BC65803A309}"/>
              </a:ext>
            </a:extLst>
          </p:cNvPr>
          <p:cNvPicPr>
            <a:picLocks noChangeAspect="1"/>
          </p:cNvPicPr>
          <p:nvPr/>
        </p:nvPicPr>
        <p:blipFill>
          <a:blip r:embed="rId3"/>
          <a:stretch>
            <a:fillRect/>
          </a:stretch>
        </p:blipFill>
        <p:spPr>
          <a:xfrm>
            <a:off x="770011" y="1433025"/>
            <a:ext cx="7820025" cy="48863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4" name="Picture 3">
            <a:extLst>
              <a:ext uri="{FF2B5EF4-FFF2-40B4-BE49-F238E27FC236}">
                <a16:creationId xmlns:a16="http://schemas.microsoft.com/office/drawing/2014/main" id="{5AF4FE2D-0D55-3FBB-0E28-7D24F426D227}"/>
              </a:ext>
            </a:extLst>
          </p:cNvPr>
          <p:cNvPicPr>
            <a:picLocks noChangeAspect="1"/>
          </p:cNvPicPr>
          <p:nvPr/>
        </p:nvPicPr>
        <p:blipFill>
          <a:blip r:embed="rId3"/>
          <a:stretch>
            <a:fillRect/>
          </a:stretch>
        </p:blipFill>
        <p:spPr>
          <a:xfrm>
            <a:off x="1549499" y="1452483"/>
            <a:ext cx="6770041" cy="3368615"/>
          </a:xfrm>
          <a:prstGeom prst="rect">
            <a:avLst/>
          </a:prstGeom>
        </p:spPr>
      </p:pic>
      <p:pic>
        <p:nvPicPr>
          <p:cNvPr id="7" name="Picture 6">
            <a:extLst>
              <a:ext uri="{FF2B5EF4-FFF2-40B4-BE49-F238E27FC236}">
                <a16:creationId xmlns:a16="http://schemas.microsoft.com/office/drawing/2014/main" id="{A14C09B0-FD47-E934-A439-A88A6D02ACF2}"/>
              </a:ext>
            </a:extLst>
          </p:cNvPr>
          <p:cNvPicPr>
            <a:picLocks noChangeAspect="1"/>
          </p:cNvPicPr>
          <p:nvPr/>
        </p:nvPicPr>
        <p:blipFill>
          <a:blip r:embed="rId4"/>
          <a:stretch>
            <a:fillRect/>
          </a:stretch>
        </p:blipFill>
        <p:spPr>
          <a:xfrm>
            <a:off x="1064145" y="3885719"/>
            <a:ext cx="2838450" cy="2600325"/>
          </a:xfrm>
          <a:prstGeom prst="rect">
            <a:avLst/>
          </a:prstGeom>
        </p:spPr>
      </p:pic>
      <p:cxnSp>
        <p:nvCxnSpPr>
          <p:cNvPr id="10" name="Straight Arrow Connector 9">
            <a:extLst>
              <a:ext uri="{FF2B5EF4-FFF2-40B4-BE49-F238E27FC236}">
                <a16:creationId xmlns:a16="http://schemas.microsoft.com/office/drawing/2014/main" id="{D7EF8642-D9D1-ABA9-0534-B5EEA2B66E71}"/>
              </a:ext>
            </a:extLst>
          </p:cNvPr>
          <p:cNvCxnSpPr/>
          <p:nvPr/>
        </p:nvCxnSpPr>
        <p:spPr>
          <a:xfrm flipH="1">
            <a:off x="2653258" y="2953062"/>
            <a:ext cx="134912" cy="10792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E21DEE4-388A-C8DF-092B-189A2E56350F}"/>
              </a:ext>
            </a:extLst>
          </p:cNvPr>
          <p:cNvSpPr txBox="1"/>
          <p:nvPr/>
        </p:nvSpPr>
        <p:spPr>
          <a:xfrm>
            <a:off x="3902595" y="5580061"/>
            <a:ext cx="2617704" cy="646331"/>
          </a:xfrm>
          <a:prstGeom prst="rect">
            <a:avLst/>
          </a:prstGeom>
          <a:noFill/>
        </p:spPr>
        <p:txBody>
          <a:bodyPr wrap="none" rtlCol="0">
            <a:spAutoFit/>
          </a:bodyPr>
          <a:lstStyle/>
          <a:p>
            <a:r>
              <a:rPr lang="en-001" dirty="0"/>
              <a:t>Green : </a:t>
            </a:r>
            <a:r>
              <a:rPr lang="en-001" dirty="0" err="1"/>
              <a:t>suc</a:t>
            </a:r>
            <a:r>
              <a:rPr lang="en-US" dirty="0"/>
              <a:t>c</a:t>
            </a:r>
            <a:r>
              <a:rPr lang="en-001" dirty="0" err="1"/>
              <a:t>essful</a:t>
            </a:r>
            <a:r>
              <a:rPr lang="en-001" dirty="0"/>
              <a:t> landing</a:t>
            </a:r>
          </a:p>
          <a:p>
            <a:r>
              <a:rPr lang="en-001" dirty="0"/>
              <a:t>Red  : Fail landing</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001" dirty="0">
                <a:solidFill>
                  <a:srgbClr val="0B49CB"/>
                </a:solidFill>
                <a:latin typeface="Abadi"/>
              </a:rPr>
              <a:t>Launch Site distance to landmarks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F15EE45-8E48-680C-F21B-4BAE32F2C05E}"/>
              </a:ext>
            </a:extLst>
          </p:cNvPr>
          <p:cNvPicPr>
            <a:picLocks noChangeAspect="1"/>
          </p:cNvPicPr>
          <p:nvPr/>
        </p:nvPicPr>
        <p:blipFill>
          <a:blip r:embed="rId3"/>
          <a:stretch>
            <a:fillRect/>
          </a:stretch>
        </p:blipFill>
        <p:spPr>
          <a:xfrm>
            <a:off x="881766" y="1520248"/>
            <a:ext cx="4972050" cy="4505325"/>
          </a:xfrm>
          <a:prstGeom prst="rect">
            <a:avLst/>
          </a:prstGeom>
        </p:spPr>
      </p:pic>
      <p:sp>
        <p:nvSpPr>
          <p:cNvPr id="6" name="TextBox 5">
            <a:extLst>
              <a:ext uri="{FF2B5EF4-FFF2-40B4-BE49-F238E27FC236}">
                <a16:creationId xmlns:a16="http://schemas.microsoft.com/office/drawing/2014/main" id="{E278568C-38E7-F03F-7C1D-1DBA65110763}"/>
              </a:ext>
            </a:extLst>
          </p:cNvPr>
          <p:cNvSpPr txBox="1"/>
          <p:nvPr/>
        </p:nvSpPr>
        <p:spPr>
          <a:xfrm>
            <a:off x="6735582" y="2233534"/>
            <a:ext cx="5456418" cy="646331"/>
          </a:xfrm>
          <a:prstGeom prst="rect">
            <a:avLst/>
          </a:prstGeom>
          <a:noFill/>
        </p:spPr>
        <p:txBody>
          <a:bodyPr wrap="square" rtlCol="0">
            <a:spAutoFit/>
          </a:bodyPr>
          <a:lstStyle/>
          <a:p>
            <a:r>
              <a:rPr lang="en-001" dirty="0"/>
              <a:t>The blue line show that the launch site is near the coastline around 900 meter from the launch site</a:t>
            </a:r>
            <a:endParaRPr lang="en-US" dirty="0"/>
          </a:p>
        </p:txBody>
      </p:sp>
      <p:sp>
        <p:nvSpPr>
          <p:cNvPr id="7" name="Arrow: Right 6">
            <a:extLst>
              <a:ext uri="{FF2B5EF4-FFF2-40B4-BE49-F238E27FC236}">
                <a16:creationId xmlns:a16="http://schemas.microsoft.com/office/drawing/2014/main" id="{BE6756CB-FCD3-0D1E-8E6F-FBD2B0559988}"/>
              </a:ext>
            </a:extLst>
          </p:cNvPr>
          <p:cNvSpPr/>
          <p:nvPr/>
        </p:nvSpPr>
        <p:spPr>
          <a:xfrm rot="9469752">
            <a:off x="4215020" y="2871346"/>
            <a:ext cx="2418972" cy="36471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001" dirty="0">
                <a:solidFill>
                  <a:srgbClr val="0B49CB"/>
                </a:solidFill>
                <a:latin typeface="Abadi"/>
              </a:rPr>
              <a:t>Total Success Launches by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3482B98-37DD-91A0-EF6F-8040B1E270AA}"/>
              </a:ext>
            </a:extLst>
          </p:cNvPr>
          <p:cNvPicPr>
            <a:picLocks noChangeAspect="1"/>
          </p:cNvPicPr>
          <p:nvPr/>
        </p:nvPicPr>
        <p:blipFill>
          <a:blip r:embed="rId3"/>
          <a:stretch>
            <a:fillRect/>
          </a:stretch>
        </p:blipFill>
        <p:spPr>
          <a:xfrm>
            <a:off x="770011" y="1544207"/>
            <a:ext cx="7486650" cy="3486150"/>
          </a:xfrm>
          <a:prstGeom prst="rect">
            <a:avLst/>
          </a:prstGeom>
        </p:spPr>
      </p:pic>
      <p:sp>
        <p:nvSpPr>
          <p:cNvPr id="6" name="TextBox 5">
            <a:extLst>
              <a:ext uri="{FF2B5EF4-FFF2-40B4-BE49-F238E27FC236}">
                <a16:creationId xmlns:a16="http://schemas.microsoft.com/office/drawing/2014/main" id="{8165BB6E-FC3F-0C67-ADC7-4870BDCB942F}"/>
              </a:ext>
            </a:extLst>
          </p:cNvPr>
          <p:cNvSpPr txBox="1"/>
          <p:nvPr/>
        </p:nvSpPr>
        <p:spPr>
          <a:xfrm>
            <a:off x="770011" y="5486865"/>
            <a:ext cx="7460953" cy="369332"/>
          </a:xfrm>
          <a:prstGeom prst="rect">
            <a:avLst/>
          </a:prstGeom>
          <a:noFill/>
        </p:spPr>
        <p:txBody>
          <a:bodyPr wrap="none" rtlCol="0">
            <a:spAutoFit/>
          </a:bodyPr>
          <a:lstStyle/>
          <a:p>
            <a:r>
              <a:rPr lang="en-001" dirty="0"/>
              <a:t>It can see that KSC LC-39A had the highest successful launches among all sites.</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43937"/>
            <a:ext cx="9544203" cy="4575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dirty="0">
                <a:solidFill>
                  <a:schemeClr val="accent3">
                    <a:lumMod val="25000"/>
                  </a:schemeClr>
                </a:solidFill>
                <a:latin typeface="Abadi" panose="020B0604020104020204" pitchFamily="34" charset="0"/>
              </a:rPr>
              <a:t>Project background and context</a:t>
            </a:r>
            <a:endParaRPr lang="en-001" sz="2400" dirty="0">
              <a:solidFill>
                <a:schemeClr val="accent3">
                  <a:lumMod val="25000"/>
                </a:schemeClr>
              </a:solidFill>
              <a:latin typeface="Abadi" panose="020B0604020104020204" pitchFamily="34" charset="0"/>
            </a:endParaRPr>
          </a:p>
          <a:p>
            <a:pPr marL="457200" lvl="1" indent="0">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001" sz="1800" dirty="0">
              <a:solidFill>
                <a:schemeClr val="accent3">
                  <a:lumMod val="25000"/>
                </a:schemeClr>
              </a:solidFill>
              <a:latin typeface="Abadi" panose="020B0604020104020204" pitchFamily="34" charset="0"/>
            </a:endParaRPr>
          </a:p>
          <a:p>
            <a:pPr marL="0" indent="0">
              <a:spcBef>
                <a:spcPts val="1400"/>
              </a:spcBef>
              <a:buNone/>
            </a:pPr>
            <a:r>
              <a:rPr lang="en-US" sz="2400" dirty="0">
                <a:solidFill>
                  <a:schemeClr val="accent3">
                    <a:lumMod val="25000"/>
                  </a:schemeClr>
                </a:solidFill>
                <a:latin typeface="Abadi" panose="020B0604020104020204" pitchFamily="34" charset="0"/>
              </a:rPr>
              <a:t>Problems you want to find answers</a:t>
            </a:r>
            <a:endParaRPr lang="en-001" sz="2400" dirty="0">
              <a:solidFill>
                <a:schemeClr val="accent3">
                  <a:lumMod val="25000"/>
                </a:schemeClr>
              </a:solidFill>
              <a:latin typeface="Abadi" panose="020B0604020104020204" pitchFamily="34" charset="0"/>
            </a:endParaRPr>
          </a:p>
          <a:p>
            <a:pPr lvl="1">
              <a:spcBef>
                <a:spcPts val="1400"/>
              </a:spcBef>
            </a:pPr>
            <a:r>
              <a:rPr lang="en-001" sz="2000" dirty="0">
                <a:solidFill>
                  <a:schemeClr val="accent3">
                    <a:lumMod val="25000"/>
                  </a:schemeClr>
                </a:solidFill>
                <a:latin typeface="Abadi" panose="020B0604020104020204" pitchFamily="34" charset="0"/>
              </a:rPr>
              <a:t>What factors do tell that the rocket will land </a:t>
            </a:r>
            <a:r>
              <a:rPr lang="en-001" sz="2000" dirty="0" err="1">
                <a:solidFill>
                  <a:schemeClr val="accent3">
                    <a:lumMod val="25000"/>
                  </a:schemeClr>
                </a:solidFill>
                <a:latin typeface="Abadi" panose="020B0604020104020204" pitchFamily="34" charset="0"/>
              </a:rPr>
              <a:t>suc</a:t>
            </a:r>
            <a:r>
              <a:rPr lang="en-US" sz="2000" dirty="0">
                <a:solidFill>
                  <a:schemeClr val="accent3">
                    <a:lumMod val="25000"/>
                  </a:schemeClr>
                </a:solidFill>
                <a:latin typeface="Abadi" panose="020B0604020104020204" pitchFamily="34" charset="0"/>
              </a:rPr>
              <a:t>c</a:t>
            </a:r>
            <a:r>
              <a:rPr lang="en-001" sz="2000" dirty="0" err="1">
                <a:solidFill>
                  <a:schemeClr val="accent3">
                    <a:lumMod val="25000"/>
                  </a:schemeClr>
                </a:solidFill>
                <a:latin typeface="Abadi" panose="020B0604020104020204" pitchFamily="34" charset="0"/>
              </a:rPr>
              <a:t>ess</a:t>
            </a:r>
            <a:r>
              <a:rPr lang="en-001" sz="2000" dirty="0">
                <a:solidFill>
                  <a:schemeClr val="accent3">
                    <a:lumMod val="25000"/>
                  </a:schemeClr>
                </a:solidFill>
                <a:latin typeface="Abadi" panose="020B0604020104020204" pitchFamily="34" charset="0"/>
              </a:rPr>
              <a:t>?</a:t>
            </a:r>
          </a:p>
          <a:p>
            <a:pPr lvl="1">
              <a:spcBef>
                <a:spcPts val="1400"/>
              </a:spcBef>
            </a:pPr>
            <a:r>
              <a:rPr lang="en-001" sz="2000" dirty="0">
                <a:solidFill>
                  <a:schemeClr val="accent3">
                    <a:lumMod val="25000"/>
                  </a:schemeClr>
                </a:solidFill>
                <a:latin typeface="Abadi" panose="020B0604020104020204" pitchFamily="34" charset="0"/>
              </a:rPr>
              <a:t>The </a:t>
            </a:r>
            <a:r>
              <a:rPr lang="en-001" sz="2000" dirty="0" err="1">
                <a:solidFill>
                  <a:schemeClr val="accent3">
                    <a:lumMod val="25000"/>
                  </a:schemeClr>
                </a:solidFill>
                <a:latin typeface="Abadi" panose="020B0604020104020204" pitchFamily="34" charset="0"/>
              </a:rPr>
              <a:t>intera</a:t>
            </a:r>
            <a:r>
              <a:rPr lang="en-US" sz="2000" dirty="0" err="1">
                <a:solidFill>
                  <a:schemeClr val="accent3">
                    <a:lumMod val="25000"/>
                  </a:schemeClr>
                </a:solidFill>
                <a:latin typeface="Abadi" panose="020B0604020104020204" pitchFamily="34" charset="0"/>
              </a:rPr>
              <a:t>ct</a:t>
            </a:r>
            <a:r>
              <a:rPr lang="en-001" sz="2000" dirty="0">
                <a:solidFill>
                  <a:schemeClr val="accent3">
                    <a:lumMod val="25000"/>
                  </a:schemeClr>
                </a:solidFill>
                <a:latin typeface="Abadi" panose="020B0604020104020204" pitchFamily="34" charset="0"/>
              </a:rPr>
              <a:t>ion among features that determine </a:t>
            </a:r>
            <a:r>
              <a:rPr lang="en-001" sz="2000" dirty="0" err="1">
                <a:solidFill>
                  <a:schemeClr val="accent3">
                    <a:lumMod val="25000"/>
                  </a:schemeClr>
                </a:solidFill>
                <a:latin typeface="Abadi" panose="020B0604020104020204" pitchFamily="34" charset="0"/>
              </a:rPr>
              <a:t>suc</a:t>
            </a:r>
            <a:r>
              <a:rPr lang="en-US" sz="2000" dirty="0">
                <a:solidFill>
                  <a:schemeClr val="accent3">
                    <a:lumMod val="25000"/>
                  </a:schemeClr>
                </a:solidFill>
                <a:latin typeface="Abadi" panose="020B0604020104020204" pitchFamily="34" charset="0"/>
              </a:rPr>
              <a:t>c</a:t>
            </a:r>
            <a:r>
              <a:rPr lang="en-001" sz="2000" dirty="0" err="1">
                <a:solidFill>
                  <a:schemeClr val="accent3">
                    <a:lumMod val="25000"/>
                  </a:schemeClr>
                </a:solidFill>
                <a:latin typeface="Abadi" panose="020B0604020104020204" pitchFamily="34" charset="0"/>
              </a:rPr>
              <a:t>ess</a:t>
            </a:r>
            <a:r>
              <a:rPr lang="en-001" sz="2000" dirty="0">
                <a:solidFill>
                  <a:schemeClr val="accent3">
                    <a:lumMod val="25000"/>
                  </a:schemeClr>
                </a:solidFill>
                <a:latin typeface="Abadi" panose="020B0604020104020204" pitchFamily="34" charset="0"/>
              </a:rPr>
              <a:t> rate of landing</a:t>
            </a:r>
          </a:p>
          <a:p>
            <a:pPr lvl="1">
              <a:spcBef>
                <a:spcPts val="1400"/>
              </a:spcBef>
            </a:pPr>
            <a:r>
              <a:rPr lang="en-001" sz="2000" dirty="0">
                <a:solidFill>
                  <a:schemeClr val="accent3">
                    <a:lumMod val="25000"/>
                  </a:schemeClr>
                </a:solidFill>
                <a:latin typeface="Abadi" panose="020B0604020104020204" pitchFamily="34" charset="0"/>
              </a:rPr>
              <a:t>What operating conditions  needs to ensure </a:t>
            </a:r>
            <a:r>
              <a:rPr lang="en-001" sz="2000" dirty="0" err="1">
                <a:solidFill>
                  <a:schemeClr val="accent3">
                    <a:lumMod val="25000"/>
                  </a:schemeClr>
                </a:solidFill>
                <a:latin typeface="Abadi" panose="020B0604020104020204" pitchFamily="34" charset="0"/>
              </a:rPr>
              <a:t>suc</a:t>
            </a:r>
            <a:r>
              <a:rPr lang="en-US" sz="2000" dirty="0">
                <a:solidFill>
                  <a:schemeClr val="accent3">
                    <a:lumMod val="25000"/>
                  </a:schemeClr>
                </a:solidFill>
                <a:latin typeface="Abadi" panose="020B0604020104020204" pitchFamily="34" charset="0"/>
              </a:rPr>
              <a:t>c</a:t>
            </a:r>
            <a:r>
              <a:rPr lang="en-001" sz="2000" dirty="0" err="1">
                <a:solidFill>
                  <a:schemeClr val="accent3">
                    <a:lumMod val="25000"/>
                  </a:schemeClr>
                </a:solidFill>
                <a:latin typeface="Abadi" panose="020B0604020104020204" pitchFamily="34" charset="0"/>
              </a:rPr>
              <a:t>essful</a:t>
            </a:r>
            <a:r>
              <a:rPr lang="en-001" sz="2000" dirty="0">
                <a:solidFill>
                  <a:schemeClr val="accent3">
                    <a:lumMod val="25000"/>
                  </a:schemeClr>
                </a:solidFill>
                <a:latin typeface="Abadi" panose="020B0604020104020204" pitchFamily="34" charset="0"/>
              </a:rPr>
              <a:t> landing.</a:t>
            </a:r>
          </a:p>
          <a:p>
            <a:pPr>
              <a:spcBef>
                <a:spcPts val="1400"/>
              </a:spcBef>
            </a:pP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78800" y="5003540"/>
            <a:ext cx="10551583" cy="1229336"/>
          </a:xfrm>
          <a:prstGeom prst="rect">
            <a:avLst/>
          </a:prstGeom>
        </p:spPr>
        <p:txBody>
          <a:bodyPr lIns="91440" tIns="45720" rIns="91440" bIns="45720" anchor="t">
            <a:normAutofit/>
          </a:bodyPr>
          <a:lstStyle/>
          <a:p>
            <a:pPr>
              <a:lnSpc>
                <a:spcPct val="100000"/>
              </a:lnSpc>
              <a:spcBef>
                <a:spcPts val="1400"/>
              </a:spcBef>
            </a:pPr>
            <a:r>
              <a:rPr lang="en-001" sz="2200" dirty="0">
                <a:solidFill>
                  <a:schemeClr val="accent3">
                    <a:lumMod val="25000"/>
                  </a:schemeClr>
                </a:solidFill>
                <a:latin typeface="Abadi"/>
              </a:rPr>
              <a:t>The pie chart show ratio of </a:t>
            </a:r>
            <a:r>
              <a:rPr lang="en-001" sz="2200" dirty="0" err="1">
                <a:solidFill>
                  <a:schemeClr val="accent3">
                    <a:lumMod val="25000"/>
                  </a:schemeClr>
                </a:solidFill>
                <a:latin typeface="Abadi"/>
              </a:rPr>
              <a:t>suc</a:t>
            </a:r>
            <a:r>
              <a:rPr lang="en-US" sz="2200" dirty="0">
                <a:solidFill>
                  <a:schemeClr val="accent3">
                    <a:lumMod val="25000"/>
                  </a:schemeClr>
                </a:solidFill>
                <a:latin typeface="Abadi"/>
              </a:rPr>
              <a:t>c</a:t>
            </a:r>
            <a:r>
              <a:rPr lang="en-001" sz="2200" dirty="0" err="1">
                <a:solidFill>
                  <a:schemeClr val="accent3">
                    <a:lumMod val="25000"/>
                  </a:schemeClr>
                </a:solidFill>
                <a:latin typeface="Abadi"/>
              </a:rPr>
              <a:t>ess</a:t>
            </a:r>
            <a:r>
              <a:rPr lang="en-001" sz="2200" dirty="0">
                <a:solidFill>
                  <a:schemeClr val="accent3">
                    <a:lumMod val="25000"/>
                  </a:schemeClr>
                </a:solidFill>
                <a:latin typeface="Abadi"/>
              </a:rPr>
              <a:t> and fail launch of KSC LC-39A site.</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4" name="Picture 3">
            <a:extLst>
              <a:ext uri="{FF2B5EF4-FFF2-40B4-BE49-F238E27FC236}">
                <a16:creationId xmlns:a16="http://schemas.microsoft.com/office/drawing/2014/main" id="{0B7B4957-538B-8506-3FA7-BD1B8F6865D3}"/>
              </a:ext>
            </a:extLst>
          </p:cNvPr>
          <p:cNvPicPr>
            <a:picLocks noChangeAspect="1"/>
          </p:cNvPicPr>
          <p:nvPr/>
        </p:nvPicPr>
        <p:blipFill>
          <a:blip r:embed="rId3"/>
          <a:stretch>
            <a:fillRect/>
          </a:stretch>
        </p:blipFill>
        <p:spPr>
          <a:xfrm>
            <a:off x="2693155" y="1597718"/>
            <a:ext cx="6296025" cy="3000375"/>
          </a:xfrm>
          <a:prstGeom prst="rect">
            <a:avLst/>
          </a:prstGeom>
        </p:spPr>
      </p:pic>
      <p:sp>
        <p:nvSpPr>
          <p:cNvPr id="9" name="Title 1">
            <a:extLst>
              <a:ext uri="{FF2B5EF4-FFF2-40B4-BE49-F238E27FC236}">
                <a16:creationId xmlns:a16="http://schemas.microsoft.com/office/drawing/2014/main" id="{81547C28-0A1A-00FE-804E-3474697526DC}"/>
              </a:ext>
            </a:extLst>
          </p:cNvPr>
          <p:cNvSpPr txBox="1">
            <a:spLocks/>
          </p:cNvSpPr>
          <p:nvPr/>
        </p:nvSpPr>
        <p:spPr>
          <a:xfrm>
            <a:off x="838200" y="625124"/>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0" y="538650"/>
            <a:ext cx="11087209"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001" dirty="0">
                <a:solidFill>
                  <a:srgbClr val="0B49CB"/>
                </a:solidFill>
                <a:latin typeface="Abadi"/>
              </a:rPr>
              <a:t>Scatter plot of payload vs launch outcome comparing between low and heavy payload </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F9C2B58-F89B-C807-CDB3-A1237213477E}"/>
              </a:ext>
            </a:extLst>
          </p:cNvPr>
          <p:cNvPicPr>
            <a:picLocks noChangeAspect="1"/>
          </p:cNvPicPr>
          <p:nvPr/>
        </p:nvPicPr>
        <p:blipFill>
          <a:blip r:embed="rId3"/>
          <a:stretch>
            <a:fillRect/>
          </a:stretch>
        </p:blipFill>
        <p:spPr>
          <a:xfrm>
            <a:off x="770011" y="1513381"/>
            <a:ext cx="11472922" cy="3478343"/>
          </a:xfrm>
          <a:prstGeom prst="rect">
            <a:avLst/>
          </a:prstGeom>
        </p:spPr>
      </p:pic>
      <p:sp>
        <p:nvSpPr>
          <p:cNvPr id="6" name="TextBox 5">
            <a:extLst>
              <a:ext uri="{FF2B5EF4-FFF2-40B4-BE49-F238E27FC236}">
                <a16:creationId xmlns:a16="http://schemas.microsoft.com/office/drawing/2014/main" id="{650DB2E1-9DEA-2138-DE81-93BA4405552A}"/>
              </a:ext>
            </a:extLst>
          </p:cNvPr>
          <p:cNvSpPr txBox="1"/>
          <p:nvPr/>
        </p:nvSpPr>
        <p:spPr>
          <a:xfrm>
            <a:off x="1990331" y="5419570"/>
            <a:ext cx="9032281" cy="369332"/>
          </a:xfrm>
          <a:prstGeom prst="rect">
            <a:avLst/>
          </a:prstGeom>
          <a:noFill/>
        </p:spPr>
        <p:txBody>
          <a:bodyPr wrap="none" rtlCol="0">
            <a:spAutoFit/>
          </a:bodyPr>
          <a:lstStyle/>
          <a:p>
            <a:r>
              <a:rPr lang="en-001" dirty="0"/>
              <a:t>It can be seen that low weighted payload has higher success rates comparing to heavy payload.</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1A01726-19EC-AB16-3D1B-0A95451A3A13}"/>
              </a:ext>
            </a:extLst>
          </p:cNvPr>
          <p:cNvPicPr>
            <a:picLocks noChangeAspect="1"/>
          </p:cNvPicPr>
          <p:nvPr/>
        </p:nvPicPr>
        <p:blipFill>
          <a:blip r:embed="rId3"/>
          <a:stretch>
            <a:fillRect/>
          </a:stretch>
        </p:blipFill>
        <p:spPr>
          <a:xfrm>
            <a:off x="965772" y="1661160"/>
            <a:ext cx="7972408" cy="3037944"/>
          </a:xfrm>
          <a:prstGeom prst="rect">
            <a:avLst/>
          </a:prstGeom>
        </p:spPr>
      </p:pic>
      <p:pic>
        <p:nvPicPr>
          <p:cNvPr id="7" name="Picture 6">
            <a:extLst>
              <a:ext uri="{FF2B5EF4-FFF2-40B4-BE49-F238E27FC236}">
                <a16:creationId xmlns:a16="http://schemas.microsoft.com/office/drawing/2014/main" id="{8384A7A2-44E6-65E9-0BD0-54AD98000A94}"/>
              </a:ext>
            </a:extLst>
          </p:cNvPr>
          <p:cNvPicPr>
            <a:picLocks noChangeAspect="1"/>
          </p:cNvPicPr>
          <p:nvPr/>
        </p:nvPicPr>
        <p:blipFill>
          <a:blip r:embed="rId4"/>
          <a:stretch>
            <a:fillRect/>
          </a:stretch>
        </p:blipFill>
        <p:spPr>
          <a:xfrm>
            <a:off x="965772" y="4867038"/>
            <a:ext cx="8420100" cy="9906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a:t>
            </a:r>
            <a:r>
              <a:rPr lang="en-001" sz="2200" dirty="0">
                <a:solidFill>
                  <a:schemeClr val="accent3">
                    <a:lumMod val="25000"/>
                  </a:schemeClr>
                </a:solidFill>
                <a:latin typeface="Abadi" panose="020B0604020104020204" pitchFamily="34" charset="0"/>
              </a:rPr>
              <a:t>of decision tree classifier show the result of prediction compare to true result. It can distinguish between the different classes .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F622CE3-D2B8-BD6E-D592-A0EFFB51C23D}"/>
              </a:ext>
            </a:extLst>
          </p:cNvPr>
          <p:cNvPicPr>
            <a:picLocks noChangeAspect="1"/>
          </p:cNvPicPr>
          <p:nvPr/>
        </p:nvPicPr>
        <p:blipFill>
          <a:blip r:embed="rId3"/>
          <a:stretch>
            <a:fillRect/>
          </a:stretch>
        </p:blipFill>
        <p:spPr>
          <a:xfrm>
            <a:off x="2963055" y="2796534"/>
            <a:ext cx="5383967" cy="37626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32769" cy="4351338"/>
          </a:xfrm>
          <a:prstGeom prst="rect">
            <a:avLst/>
          </a:prstGeom>
        </p:spPr>
        <p:txBody>
          <a:bodyPr>
            <a:normAutofit/>
          </a:bodyPr>
          <a:lstStyle/>
          <a:p>
            <a:pPr marL="0" indent="0">
              <a:lnSpc>
                <a:spcPct val="100000"/>
              </a:lnSpc>
              <a:spcBef>
                <a:spcPts val="1400"/>
              </a:spcBef>
              <a:buNone/>
            </a:pPr>
            <a:r>
              <a:rPr lang="en-001" sz="2200" dirty="0">
                <a:solidFill>
                  <a:schemeClr val="accent3">
                    <a:lumMod val="25000"/>
                  </a:schemeClr>
                </a:solidFill>
                <a:latin typeface="Abadi" panose="020B0604020104020204" pitchFamily="34" charset="0"/>
              </a:rPr>
              <a:t>To summarize,</a:t>
            </a:r>
          </a:p>
          <a:p>
            <a:pPr marL="457200" indent="-457200">
              <a:lnSpc>
                <a:spcPct val="100000"/>
              </a:lnSpc>
              <a:spcBef>
                <a:spcPts val="1400"/>
              </a:spcBef>
              <a:buFont typeface="+mj-lt"/>
              <a:buAutoNum type="arabicPeriod"/>
            </a:pPr>
            <a:r>
              <a:rPr lang="en-001" sz="2200" dirty="0">
                <a:solidFill>
                  <a:schemeClr val="accent3">
                    <a:lumMod val="25000"/>
                  </a:schemeClr>
                </a:solidFill>
                <a:latin typeface="Abadi" panose="020B0604020104020204" pitchFamily="34" charset="0"/>
              </a:rPr>
              <a:t>The larger number of flights at </a:t>
            </a:r>
            <a:r>
              <a:rPr lang="en-001" sz="2200" dirty="0" err="1">
                <a:solidFill>
                  <a:schemeClr val="accent3">
                    <a:lumMod val="25000"/>
                  </a:schemeClr>
                </a:solidFill>
                <a:latin typeface="Abadi" panose="020B0604020104020204" pitchFamily="34" charset="0"/>
              </a:rPr>
              <a:t>lau</a:t>
            </a:r>
            <a:r>
              <a:rPr lang="en-US" sz="2200" dirty="0" err="1">
                <a:solidFill>
                  <a:schemeClr val="accent3">
                    <a:lumMod val="25000"/>
                  </a:schemeClr>
                </a:solidFill>
                <a:latin typeface="Abadi" panose="020B0604020104020204" pitchFamily="34" charset="0"/>
              </a:rPr>
              <a:t>nc</a:t>
            </a:r>
            <a:r>
              <a:rPr lang="en-001" sz="2200" dirty="0">
                <a:solidFill>
                  <a:schemeClr val="accent3">
                    <a:lumMod val="25000"/>
                  </a:schemeClr>
                </a:solidFill>
                <a:latin typeface="Abadi" panose="020B0604020104020204" pitchFamily="34" charset="0"/>
              </a:rPr>
              <a:t>h site, the greater success rate at </a:t>
            </a:r>
            <a:r>
              <a:rPr lang="en-001" sz="2200" dirty="0" err="1">
                <a:solidFill>
                  <a:schemeClr val="accent3">
                    <a:lumMod val="25000"/>
                  </a:schemeClr>
                </a:solidFill>
                <a:latin typeface="Abadi" panose="020B0604020104020204" pitchFamily="34" charset="0"/>
              </a:rPr>
              <a:t>lau</a:t>
            </a:r>
            <a:r>
              <a:rPr lang="en-US" sz="2200" dirty="0" err="1">
                <a:solidFill>
                  <a:schemeClr val="accent3">
                    <a:lumMod val="25000"/>
                  </a:schemeClr>
                </a:solidFill>
                <a:latin typeface="Abadi" panose="020B0604020104020204" pitchFamily="34" charset="0"/>
              </a:rPr>
              <a:t>nc</a:t>
            </a:r>
            <a:r>
              <a:rPr lang="en-001" sz="2200" dirty="0">
                <a:solidFill>
                  <a:schemeClr val="accent3">
                    <a:lumMod val="25000"/>
                  </a:schemeClr>
                </a:solidFill>
                <a:latin typeface="Abadi" panose="020B0604020104020204" pitchFamily="34" charset="0"/>
              </a:rPr>
              <a:t>h site</a:t>
            </a:r>
          </a:p>
          <a:p>
            <a:pPr marL="457200" indent="-457200">
              <a:lnSpc>
                <a:spcPct val="100000"/>
              </a:lnSpc>
              <a:spcBef>
                <a:spcPts val="1400"/>
              </a:spcBef>
              <a:buFont typeface="+mj-lt"/>
              <a:buAutoNum type="arabicPeriod"/>
            </a:pPr>
            <a:r>
              <a:rPr lang="en-001" sz="2200" dirty="0">
                <a:solidFill>
                  <a:schemeClr val="accent3">
                    <a:lumMod val="25000"/>
                  </a:schemeClr>
                </a:solidFill>
                <a:latin typeface="Abadi" panose="020B0604020104020204" pitchFamily="34" charset="0"/>
              </a:rPr>
              <a:t>The success rate tend to increase year by year. Reference from 2013-2020</a:t>
            </a:r>
          </a:p>
          <a:p>
            <a:pPr marL="457200" indent="-457200">
              <a:lnSpc>
                <a:spcPct val="100000"/>
              </a:lnSpc>
              <a:spcBef>
                <a:spcPts val="1400"/>
              </a:spcBef>
              <a:buFont typeface="+mj-lt"/>
              <a:buAutoNum type="arabicPeriod"/>
            </a:pPr>
            <a:r>
              <a:rPr lang="en-001" sz="2200" dirty="0">
                <a:solidFill>
                  <a:schemeClr val="accent3">
                    <a:lumMod val="25000"/>
                  </a:schemeClr>
                </a:solidFill>
                <a:latin typeface="Abadi" panose="020B0604020104020204" pitchFamily="34" charset="0"/>
              </a:rPr>
              <a:t>Launch at the orbit type ES-L1,GEO, SSO, VLEO has the highest rate of success among the other orbit type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KSC LC-39A had the most successful launches of any sites</a:t>
            </a:r>
            <a:endParaRPr lang="en-001"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001" sz="2200" dirty="0">
                <a:solidFill>
                  <a:schemeClr val="accent3">
                    <a:lumMod val="25000"/>
                  </a:schemeClr>
                </a:solidFill>
                <a:latin typeface="Abadi" panose="020B0604020104020204" pitchFamily="34" charset="0"/>
              </a:rPr>
              <a:t>The best classifier for </a:t>
            </a:r>
            <a:r>
              <a:rPr lang="en-001" sz="2200">
                <a:solidFill>
                  <a:schemeClr val="accent3">
                    <a:lumMod val="25000"/>
                  </a:schemeClr>
                </a:solidFill>
                <a:latin typeface="Abadi" panose="020B0604020104020204" pitchFamily="34" charset="0"/>
              </a:rPr>
              <a:t>this task </a:t>
            </a:r>
            <a:r>
              <a:rPr lang="en-001" sz="2200" dirty="0">
                <a:solidFill>
                  <a:schemeClr val="accent3">
                    <a:lumMod val="25000"/>
                  </a:schemeClr>
                </a:solidFill>
                <a:latin typeface="Abadi" panose="020B0604020104020204" pitchFamily="34" charset="0"/>
              </a:rPr>
              <a:t>is decision </a:t>
            </a:r>
            <a:r>
              <a:rPr lang="en-001" sz="2200">
                <a:solidFill>
                  <a:schemeClr val="accent3">
                    <a:lumMod val="25000"/>
                  </a:schemeClr>
                </a:solidFill>
                <a:latin typeface="Abadi" panose="020B0604020104020204" pitchFamily="34" charset="0"/>
              </a:rPr>
              <a:t>tree </a:t>
            </a:r>
            <a:endParaRPr lang="en-US"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001" sz="22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endParaRPr lang="en-001"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001" sz="8400" dirty="0">
                <a:solidFill>
                  <a:schemeClr val="accent3">
                    <a:lumMod val="25000"/>
                  </a:schemeClr>
                </a:solidFill>
                <a:latin typeface="Abadi"/>
              </a:rPr>
              <a:t>Using SpaceX API and web scraping from Wikipedia website. </a:t>
            </a:r>
          </a:p>
          <a:p>
            <a:pPr>
              <a:lnSpc>
                <a:spcPct val="120000"/>
              </a:lnSpc>
              <a:spcBef>
                <a:spcPts val="1400"/>
              </a:spcBef>
            </a:pPr>
            <a:r>
              <a:rPr lang="en-US" sz="8800" dirty="0">
                <a:solidFill>
                  <a:schemeClr val="accent3">
                    <a:lumMod val="25000"/>
                  </a:schemeClr>
                </a:solidFill>
                <a:latin typeface="Abadi"/>
              </a:rPr>
              <a:t>Perform data wrangling</a:t>
            </a:r>
            <a:endParaRPr lang="en-001" sz="8800" dirty="0">
              <a:solidFill>
                <a:schemeClr val="accent3">
                  <a:lumMod val="25000"/>
                </a:schemeClr>
              </a:solidFill>
              <a:latin typeface="Abadi"/>
            </a:endParaRPr>
          </a:p>
          <a:p>
            <a:pPr lvl="1">
              <a:lnSpc>
                <a:spcPct val="120000"/>
              </a:lnSpc>
              <a:spcBef>
                <a:spcPts val="1400"/>
              </a:spcBef>
            </a:pPr>
            <a:r>
              <a:rPr lang="en-001" sz="8400" dirty="0">
                <a:solidFill>
                  <a:schemeClr val="accent3">
                    <a:lumMod val="25000"/>
                  </a:schemeClr>
                </a:solidFill>
                <a:latin typeface="Abadi"/>
              </a:rPr>
              <a:t>One-hot encoding was used to categorize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U</a:t>
            </a:r>
            <a:r>
              <a:rPr lang="en-001" sz="7600" dirty="0">
                <a:solidFill>
                  <a:schemeClr val="tx1"/>
                </a:solidFill>
                <a:latin typeface="Abadi"/>
              </a:rPr>
              <a:t>sing grid search and use many ML method such as LR, SVM.</a:t>
            </a:r>
            <a:endParaRPr lang="en-US" sz="7600" dirty="0">
              <a:solidFill>
                <a:schemeClr val="tx1"/>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001" sz="2200" dirty="0">
                <a:solidFill>
                  <a:schemeClr val="accent3">
                    <a:lumMod val="25000"/>
                  </a:schemeClr>
                </a:solidFill>
                <a:latin typeface="Abadi" panose="020B0604020104020204" pitchFamily="34" charset="0"/>
              </a:rPr>
              <a:t>Data was collected with various methods</a:t>
            </a:r>
          </a:p>
          <a:p>
            <a:pPr lvl="1">
              <a:lnSpc>
                <a:spcPct val="100000"/>
              </a:lnSpc>
              <a:spcBef>
                <a:spcPts val="1400"/>
              </a:spcBef>
            </a:pPr>
            <a:r>
              <a:rPr lang="en-001" sz="1800" dirty="0">
                <a:solidFill>
                  <a:schemeClr val="accent3">
                    <a:lumMod val="25000"/>
                  </a:schemeClr>
                </a:solidFill>
                <a:latin typeface="Abadi" panose="020B0604020104020204" pitchFamily="34" charset="0"/>
              </a:rPr>
              <a:t>Request data from SpaceX API </a:t>
            </a:r>
          </a:p>
          <a:p>
            <a:pPr lvl="1">
              <a:lnSpc>
                <a:spcPct val="100000"/>
              </a:lnSpc>
              <a:spcBef>
                <a:spcPts val="1400"/>
              </a:spcBef>
            </a:pPr>
            <a:r>
              <a:rPr lang="en-001" sz="1800" dirty="0">
                <a:solidFill>
                  <a:schemeClr val="accent3">
                    <a:lumMod val="25000"/>
                  </a:schemeClr>
                </a:solidFill>
                <a:latin typeface="Abadi" panose="020B0604020104020204" pitchFamily="34" charset="0"/>
              </a:rPr>
              <a:t>Decode the response content using .</a:t>
            </a:r>
            <a:r>
              <a:rPr lang="en-001" sz="1800" dirty="0" err="1">
                <a:solidFill>
                  <a:schemeClr val="accent3">
                    <a:lumMod val="25000"/>
                  </a:schemeClr>
                </a:solidFill>
                <a:latin typeface="Abadi" panose="020B0604020104020204" pitchFamily="34" charset="0"/>
              </a:rPr>
              <a:t>json</a:t>
            </a:r>
            <a:r>
              <a:rPr lang="en-001" sz="1800" dirty="0">
                <a:solidFill>
                  <a:schemeClr val="accent3">
                    <a:lumMod val="25000"/>
                  </a:schemeClr>
                </a:solidFill>
                <a:latin typeface="Abadi" panose="020B0604020104020204" pitchFamily="34" charset="0"/>
              </a:rPr>
              <a:t> function and turn to pandas </a:t>
            </a:r>
            <a:r>
              <a:rPr lang="en-001" sz="1800" dirty="0" err="1">
                <a:solidFill>
                  <a:schemeClr val="accent3">
                    <a:lumMod val="25000"/>
                  </a:schemeClr>
                </a:solidFill>
                <a:latin typeface="Abadi" panose="020B0604020104020204" pitchFamily="34" charset="0"/>
              </a:rPr>
              <a:t>dataframe</a:t>
            </a:r>
            <a:endParaRPr lang="en-001" sz="1800" dirty="0">
              <a:solidFill>
                <a:schemeClr val="accent3">
                  <a:lumMod val="25000"/>
                </a:schemeClr>
              </a:solidFill>
              <a:latin typeface="Abadi" panose="020B0604020104020204" pitchFamily="34" charset="0"/>
            </a:endParaRPr>
          </a:p>
          <a:p>
            <a:pPr lvl="1">
              <a:lnSpc>
                <a:spcPct val="100000"/>
              </a:lnSpc>
              <a:spcBef>
                <a:spcPts val="1400"/>
              </a:spcBef>
            </a:pPr>
            <a:r>
              <a:rPr lang="en-001" sz="1800" dirty="0">
                <a:solidFill>
                  <a:schemeClr val="accent3">
                    <a:lumMod val="25000"/>
                  </a:schemeClr>
                </a:solidFill>
                <a:latin typeface="Abadi" panose="020B0604020104020204" pitchFamily="34" charset="0"/>
              </a:rPr>
              <a:t>Check missing values . Then, clean the data if necessary</a:t>
            </a:r>
          </a:p>
          <a:p>
            <a:pPr lvl="1">
              <a:lnSpc>
                <a:spcPct val="100000"/>
              </a:lnSpc>
              <a:spcBef>
                <a:spcPts val="1400"/>
              </a:spcBef>
            </a:pPr>
            <a:r>
              <a:rPr lang="en-001" sz="1800" dirty="0">
                <a:solidFill>
                  <a:schemeClr val="accent3">
                    <a:lumMod val="25000"/>
                  </a:schemeClr>
                </a:solidFill>
                <a:latin typeface="Abadi" panose="020B0604020104020204" pitchFamily="34" charset="0"/>
              </a:rPr>
              <a:t>Also, do some web scraping from Wikipedia to get Falcon 9 launch records using </a:t>
            </a:r>
            <a:r>
              <a:rPr lang="en-001" sz="1800" dirty="0" err="1">
                <a:solidFill>
                  <a:schemeClr val="accent3">
                    <a:lumMod val="25000"/>
                  </a:schemeClr>
                </a:solidFill>
                <a:latin typeface="Abadi" panose="020B0604020104020204" pitchFamily="34" charset="0"/>
              </a:rPr>
              <a:t>BeautifulSoup</a:t>
            </a:r>
            <a:r>
              <a:rPr lang="en-001" sz="1800" dirty="0">
                <a:solidFill>
                  <a:schemeClr val="accent3">
                    <a:lumMod val="25000"/>
                  </a:schemeClr>
                </a:solidFill>
                <a:latin typeface="Abadi" panose="020B0604020104020204" pitchFamily="34" charset="0"/>
              </a:rPr>
              <a:t>.</a:t>
            </a:r>
          </a:p>
          <a:p>
            <a:pPr lvl="1">
              <a:lnSpc>
                <a:spcPct val="100000"/>
              </a:lnSpc>
              <a:spcBef>
                <a:spcPts val="1400"/>
              </a:spcBef>
            </a:pPr>
            <a:r>
              <a:rPr lang="en-001" sz="1800" dirty="0">
                <a:solidFill>
                  <a:schemeClr val="accent3">
                    <a:lumMod val="25000"/>
                  </a:schemeClr>
                </a:solidFill>
                <a:latin typeface="Abadi" panose="020B0604020104020204" pitchFamily="34" charset="0"/>
              </a:rPr>
              <a:t>The data from Wikipedia was recorded as HTML ,so it converted to pandas </a:t>
            </a:r>
            <a:r>
              <a:rPr lang="en-001" sz="1800" dirty="0" err="1">
                <a:solidFill>
                  <a:schemeClr val="accent3">
                    <a:lumMod val="25000"/>
                  </a:schemeClr>
                </a:solidFill>
                <a:latin typeface="Abadi" panose="020B0604020104020204" pitchFamily="34" charset="0"/>
              </a:rPr>
              <a:t>dataframe</a:t>
            </a:r>
            <a:r>
              <a:rPr lang="en-001" sz="1800" dirty="0">
                <a:solidFill>
                  <a:schemeClr val="accent3">
                    <a:lumMod val="25000"/>
                  </a:schemeClr>
                </a:solidFill>
                <a:latin typeface="Abadi" panose="020B0604020104020204" pitchFamily="34" charset="0"/>
              </a:rPr>
              <a:t> from easier analysis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001" sz="2200" dirty="0">
                <a:solidFill>
                  <a:schemeClr val="accent3">
                    <a:lumMod val="25000"/>
                  </a:schemeClr>
                </a:solidFill>
                <a:latin typeface="Abadi" panose="020B0604020104020204" pitchFamily="34" charset="0"/>
              </a:rPr>
              <a:t>We requested data from SpaceX API to collect data, clean the data and did basic data formatting.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err="1">
                <a:hlinkClick r:id="rId3"/>
              </a:rPr>
              <a:t>SpaceX_IBM</a:t>
            </a:r>
            <a:r>
              <a:rPr lang="en-US" sz="1600" dirty="0">
                <a:hlinkClick r:id="rId3"/>
              </a:rPr>
              <a:t>/data-collection-api-spacexv2.ipynb at b0375adf5ad05680ea6c4b8e70be32151251c383 · </a:t>
            </a:r>
            <a:r>
              <a:rPr lang="en-US" sz="1600" dirty="0" err="1">
                <a:hlinkClick r:id="rId3"/>
              </a:rPr>
              <a:t>amppppppp</a:t>
            </a:r>
            <a:r>
              <a:rPr lang="en-US" sz="1600" dirty="0">
                <a:hlinkClick r:id="rId3"/>
              </a:rPr>
              <a:t>/</a:t>
            </a:r>
            <a:r>
              <a:rPr lang="en-US" sz="1600" dirty="0" err="1">
                <a:hlinkClick r:id="rId3"/>
              </a:rPr>
              <a:t>SpaceX_IBM</a:t>
            </a:r>
            <a:r>
              <a:rPr lang="en-US" sz="1600" dirty="0">
                <a:hlinkClick r:id="rId3"/>
              </a:rPr>
              <a:t>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D82E45A-12C2-66D1-0EB8-BBB5D8C0A5B0}"/>
              </a:ext>
            </a:extLst>
          </p:cNvPr>
          <p:cNvPicPr>
            <a:picLocks noChangeAspect="1"/>
          </p:cNvPicPr>
          <p:nvPr/>
        </p:nvPicPr>
        <p:blipFill>
          <a:blip r:embed="rId4"/>
          <a:stretch>
            <a:fillRect/>
          </a:stretch>
        </p:blipFill>
        <p:spPr>
          <a:xfrm>
            <a:off x="5730434" y="2352795"/>
            <a:ext cx="5370953" cy="1706849"/>
          </a:xfrm>
          <a:prstGeom prst="rect">
            <a:avLst/>
          </a:prstGeom>
        </p:spPr>
      </p:pic>
      <p:pic>
        <p:nvPicPr>
          <p:cNvPr id="9" name="Picture 8">
            <a:extLst>
              <a:ext uri="{FF2B5EF4-FFF2-40B4-BE49-F238E27FC236}">
                <a16:creationId xmlns:a16="http://schemas.microsoft.com/office/drawing/2014/main" id="{463E3FA0-2503-BDA1-4F3A-DC82BF9BB707}"/>
              </a:ext>
            </a:extLst>
          </p:cNvPr>
          <p:cNvPicPr>
            <a:picLocks noChangeAspect="1"/>
          </p:cNvPicPr>
          <p:nvPr/>
        </p:nvPicPr>
        <p:blipFill>
          <a:blip r:embed="rId5"/>
          <a:stretch>
            <a:fillRect/>
          </a:stretch>
        </p:blipFill>
        <p:spPr>
          <a:xfrm>
            <a:off x="5730434" y="4714954"/>
            <a:ext cx="5494778" cy="1311196"/>
          </a:xfrm>
          <a:prstGeom prst="rect">
            <a:avLst/>
          </a:prstGeom>
        </p:spPr>
      </p:pic>
      <p:sp>
        <p:nvSpPr>
          <p:cNvPr id="13" name="TextBox 12">
            <a:extLst>
              <a:ext uri="{FF2B5EF4-FFF2-40B4-BE49-F238E27FC236}">
                <a16:creationId xmlns:a16="http://schemas.microsoft.com/office/drawing/2014/main" id="{2617E133-7D21-E63E-569E-2863642BE621}"/>
              </a:ext>
            </a:extLst>
          </p:cNvPr>
          <p:cNvSpPr txBox="1"/>
          <p:nvPr/>
        </p:nvSpPr>
        <p:spPr>
          <a:xfrm>
            <a:off x="5730434" y="1973580"/>
            <a:ext cx="5339539" cy="307777"/>
          </a:xfrm>
          <a:prstGeom prst="rect">
            <a:avLst/>
          </a:prstGeom>
          <a:noFill/>
        </p:spPr>
        <p:txBody>
          <a:bodyPr wrap="none" rtlCol="0">
            <a:spAutoFit/>
          </a:bodyPr>
          <a:lstStyle/>
          <a:p>
            <a:r>
              <a:rPr lang="en-001" sz="1400" dirty="0"/>
              <a:t>1. Get data from URL using SpaceX API and turn into pandas </a:t>
            </a:r>
            <a:r>
              <a:rPr lang="en-001" sz="1400" dirty="0" err="1"/>
              <a:t>dataframe</a:t>
            </a:r>
            <a:endParaRPr lang="en-US" sz="1400" dirty="0"/>
          </a:p>
        </p:txBody>
      </p:sp>
      <p:sp>
        <p:nvSpPr>
          <p:cNvPr id="14" name="TextBox 13">
            <a:extLst>
              <a:ext uri="{FF2B5EF4-FFF2-40B4-BE49-F238E27FC236}">
                <a16:creationId xmlns:a16="http://schemas.microsoft.com/office/drawing/2014/main" id="{A2A566B5-5A13-F7DB-4FAF-F5760D20AFE7}"/>
              </a:ext>
            </a:extLst>
          </p:cNvPr>
          <p:cNvSpPr txBox="1"/>
          <p:nvPr/>
        </p:nvSpPr>
        <p:spPr>
          <a:xfrm>
            <a:off x="5730433" y="4398500"/>
            <a:ext cx="2459969" cy="307777"/>
          </a:xfrm>
          <a:prstGeom prst="rect">
            <a:avLst/>
          </a:prstGeom>
          <a:noFill/>
        </p:spPr>
        <p:txBody>
          <a:bodyPr wrap="none" rtlCol="0">
            <a:spAutoFit/>
          </a:bodyPr>
          <a:lstStyle/>
          <a:p>
            <a:r>
              <a:rPr lang="en-001" sz="1400" dirty="0"/>
              <a:t>2. Replace some missing values</a:t>
            </a:r>
            <a:endParaRPr lang="en-US" sz="1400"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001" sz="2200" dirty="0">
                <a:solidFill>
                  <a:schemeClr val="accent3">
                    <a:lumMod val="25000"/>
                  </a:schemeClr>
                </a:solidFill>
                <a:latin typeface="Abadi"/>
              </a:rPr>
              <a:t>Using </a:t>
            </a:r>
            <a:r>
              <a:rPr lang="en-001" sz="2200" dirty="0" err="1">
                <a:solidFill>
                  <a:schemeClr val="accent3">
                    <a:lumMod val="25000"/>
                  </a:schemeClr>
                </a:solidFill>
                <a:latin typeface="Abadi"/>
              </a:rPr>
              <a:t>Beautifulsoup</a:t>
            </a:r>
            <a:r>
              <a:rPr lang="en-001" sz="2200" dirty="0">
                <a:solidFill>
                  <a:schemeClr val="accent3">
                    <a:lumMod val="25000"/>
                  </a:schemeClr>
                </a:solidFill>
                <a:latin typeface="Abadi"/>
              </a:rPr>
              <a:t> to scraping from Wikipedia website to get Falcon 9 flight records. We parsed the table and turned into pandas </a:t>
            </a:r>
            <a:r>
              <a:rPr lang="en-001" sz="2200" dirty="0" err="1">
                <a:solidFill>
                  <a:schemeClr val="accent3">
                    <a:lumMod val="25000"/>
                  </a:schemeClr>
                </a:solidFill>
                <a:latin typeface="Abadi"/>
              </a:rPr>
              <a:t>dataframe</a:t>
            </a:r>
            <a:r>
              <a:rPr lang="en-001" sz="2200" dirty="0">
                <a:solidFill>
                  <a:schemeClr val="accent3">
                    <a:lumMod val="25000"/>
                  </a:schemeClr>
                </a:solidFill>
                <a:latin typeface="Abadi"/>
              </a:rPr>
              <a: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err="1">
                <a:hlinkClick r:id="rId4"/>
              </a:rPr>
              <a:t>SpaceX_IBM</a:t>
            </a:r>
            <a:r>
              <a:rPr lang="en-US" sz="1600" dirty="0">
                <a:hlinkClick r:id="rId4"/>
              </a:rPr>
              <a:t>/data-collection-</a:t>
            </a:r>
            <a:r>
              <a:rPr lang="en-US" sz="1600" dirty="0" err="1">
                <a:hlinkClick r:id="rId4"/>
              </a:rPr>
              <a:t>webscraping</a:t>
            </a:r>
            <a:r>
              <a:rPr lang="en-US" sz="1600" dirty="0">
                <a:hlinkClick r:id="rId4"/>
              </a:rPr>
              <a:t>-</a:t>
            </a:r>
            <a:r>
              <a:rPr lang="en-US" sz="1600" dirty="0" err="1">
                <a:hlinkClick r:id="rId4"/>
              </a:rPr>
              <a:t>spacex.ipynb</a:t>
            </a:r>
            <a:r>
              <a:rPr lang="en-US" sz="1600" dirty="0">
                <a:hlinkClick r:id="rId4"/>
              </a:rPr>
              <a:t> at main · </a:t>
            </a:r>
            <a:r>
              <a:rPr lang="en-US" sz="1600" dirty="0" err="1">
                <a:hlinkClick r:id="rId4"/>
              </a:rPr>
              <a:t>amppppppp</a:t>
            </a:r>
            <a:r>
              <a:rPr lang="en-US" sz="1600" dirty="0">
                <a:hlinkClick r:id="rId4"/>
              </a:rPr>
              <a:t>/</a:t>
            </a:r>
            <a:r>
              <a:rPr lang="en-US" sz="1600" dirty="0" err="1">
                <a:hlinkClick r:id="rId4"/>
              </a:rPr>
              <a:t>SpaceX_IBM</a:t>
            </a:r>
            <a:r>
              <a:rPr lang="en-US" sz="1600" dirty="0">
                <a:hlinkClick r:id="rId4"/>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FA4ABD6C-B08D-55DA-FA07-D86F2A532E84}"/>
              </a:ext>
            </a:extLst>
          </p:cNvPr>
          <p:cNvPicPr>
            <a:picLocks noChangeAspect="1"/>
          </p:cNvPicPr>
          <p:nvPr/>
        </p:nvPicPr>
        <p:blipFill>
          <a:blip r:embed="rId5"/>
          <a:stretch>
            <a:fillRect/>
          </a:stretch>
        </p:blipFill>
        <p:spPr>
          <a:xfrm>
            <a:off x="5343152" y="2055671"/>
            <a:ext cx="5339539" cy="1435777"/>
          </a:xfrm>
          <a:prstGeom prst="rect">
            <a:avLst/>
          </a:prstGeom>
        </p:spPr>
      </p:pic>
      <p:pic>
        <p:nvPicPr>
          <p:cNvPr id="12" name="Picture 11">
            <a:extLst>
              <a:ext uri="{FF2B5EF4-FFF2-40B4-BE49-F238E27FC236}">
                <a16:creationId xmlns:a16="http://schemas.microsoft.com/office/drawing/2014/main" id="{F5C44B23-B028-7E05-2408-3CBC3AD0ADA6}"/>
              </a:ext>
            </a:extLst>
          </p:cNvPr>
          <p:cNvPicPr>
            <a:picLocks noChangeAspect="1"/>
          </p:cNvPicPr>
          <p:nvPr/>
        </p:nvPicPr>
        <p:blipFill>
          <a:blip r:embed="rId6"/>
          <a:stretch>
            <a:fillRect/>
          </a:stretch>
        </p:blipFill>
        <p:spPr>
          <a:xfrm>
            <a:off x="5343151" y="3817710"/>
            <a:ext cx="5339539" cy="1714345"/>
          </a:xfrm>
          <a:prstGeom prst="rect">
            <a:avLst/>
          </a:prstGeom>
        </p:spPr>
      </p:pic>
      <p:sp>
        <p:nvSpPr>
          <p:cNvPr id="13" name="TextBox 12">
            <a:extLst>
              <a:ext uri="{FF2B5EF4-FFF2-40B4-BE49-F238E27FC236}">
                <a16:creationId xmlns:a16="http://schemas.microsoft.com/office/drawing/2014/main" id="{DD92A19C-EBB4-B9D3-6EF1-D9288D9BC0C8}"/>
              </a:ext>
            </a:extLst>
          </p:cNvPr>
          <p:cNvSpPr txBox="1"/>
          <p:nvPr/>
        </p:nvSpPr>
        <p:spPr>
          <a:xfrm>
            <a:off x="5277458" y="1524077"/>
            <a:ext cx="6742423" cy="307777"/>
          </a:xfrm>
          <a:prstGeom prst="rect">
            <a:avLst/>
          </a:prstGeom>
          <a:noFill/>
        </p:spPr>
        <p:txBody>
          <a:bodyPr wrap="none" rtlCol="0">
            <a:spAutoFit/>
          </a:bodyPr>
          <a:lstStyle/>
          <a:p>
            <a:r>
              <a:rPr lang="en-001" sz="1400" dirty="0"/>
              <a:t>1. Apply HTTP get method to request data from website and create </a:t>
            </a:r>
            <a:r>
              <a:rPr lang="en-001" sz="1400" dirty="0" err="1"/>
              <a:t>BeautifulSoup</a:t>
            </a:r>
            <a:r>
              <a:rPr lang="en-001" sz="1400" dirty="0"/>
              <a:t> object </a:t>
            </a:r>
            <a:endParaRPr lang="en-US" sz="1400" dirty="0"/>
          </a:p>
        </p:txBody>
      </p:sp>
      <p:sp>
        <p:nvSpPr>
          <p:cNvPr id="14" name="TextBox 13">
            <a:extLst>
              <a:ext uri="{FF2B5EF4-FFF2-40B4-BE49-F238E27FC236}">
                <a16:creationId xmlns:a16="http://schemas.microsoft.com/office/drawing/2014/main" id="{D0BC3B20-5E51-40AE-2F5B-719144BBBFAE}"/>
              </a:ext>
            </a:extLst>
          </p:cNvPr>
          <p:cNvSpPr txBox="1"/>
          <p:nvPr/>
        </p:nvSpPr>
        <p:spPr>
          <a:xfrm>
            <a:off x="5277457" y="3497610"/>
            <a:ext cx="3977307" cy="307777"/>
          </a:xfrm>
          <a:prstGeom prst="rect">
            <a:avLst/>
          </a:prstGeom>
          <a:noFill/>
        </p:spPr>
        <p:txBody>
          <a:bodyPr wrap="none" rtlCol="0">
            <a:spAutoFit/>
          </a:bodyPr>
          <a:lstStyle/>
          <a:p>
            <a:r>
              <a:rPr lang="en-001" sz="1400" dirty="0"/>
              <a:t>2.Extract all column names from HTML table header</a:t>
            </a:r>
            <a:endParaRPr lang="en-US" sz="1400" dirty="0"/>
          </a:p>
        </p:txBody>
      </p:sp>
      <p:sp>
        <p:nvSpPr>
          <p:cNvPr id="15" name="TextBox 14">
            <a:extLst>
              <a:ext uri="{FF2B5EF4-FFF2-40B4-BE49-F238E27FC236}">
                <a16:creationId xmlns:a16="http://schemas.microsoft.com/office/drawing/2014/main" id="{51F34B3B-8E34-F662-5481-07A8E80399AA}"/>
              </a:ext>
            </a:extLst>
          </p:cNvPr>
          <p:cNvSpPr txBox="1"/>
          <p:nvPr/>
        </p:nvSpPr>
        <p:spPr>
          <a:xfrm>
            <a:off x="5277456" y="5574713"/>
            <a:ext cx="3547446" cy="307777"/>
          </a:xfrm>
          <a:prstGeom prst="rect">
            <a:avLst/>
          </a:prstGeom>
          <a:noFill/>
        </p:spPr>
        <p:txBody>
          <a:bodyPr wrap="none" rtlCol="0">
            <a:spAutoFit/>
          </a:bodyPr>
          <a:lstStyle/>
          <a:p>
            <a:r>
              <a:rPr lang="en-001" sz="1400" dirty="0"/>
              <a:t>3. Create pandas </a:t>
            </a:r>
            <a:r>
              <a:rPr lang="en-001" sz="1400" dirty="0" err="1"/>
              <a:t>dataframe</a:t>
            </a:r>
            <a:r>
              <a:rPr lang="en-001" sz="1400" dirty="0"/>
              <a:t> from HTML tables</a:t>
            </a:r>
            <a:endParaRPr lang="en-US" sz="1400" dirty="0"/>
          </a:p>
        </p:txBody>
      </p:sp>
      <p:pic>
        <p:nvPicPr>
          <p:cNvPr id="17" name="Picture 16">
            <a:extLst>
              <a:ext uri="{FF2B5EF4-FFF2-40B4-BE49-F238E27FC236}">
                <a16:creationId xmlns:a16="http://schemas.microsoft.com/office/drawing/2014/main" id="{BF9C8D21-7283-CD05-BBBA-4F83E4A5F3EF}"/>
              </a:ext>
            </a:extLst>
          </p:cNvPr>
          <p:cNvPicPr>
            <a:picLocks noChangeAspect="1"/>
          </p:cNvPicPr>
          <p:nvPr/>
        </p:nvPicPr>
        <p:blipFill rotWithShape="1">
          <a:blip r:embed="rId7"/>
          <a:srcRect b="43995"/>
          <a:stretch/>
        </p:blipFill>
        <p:spPr>
          <a:xfrm>
            <a:off x="5343152" y="1837285"/>
            <a:ext cx="5459841" cy="19563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603</TotalTime>
  <Words>1463</Words>
  <Application>Microsoft Office PowerPoint</Application>
  <PresentationFormat>Widescreen</PresentationFormat>
  <Paragraphs>196</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amp .</cp:lastModifiedBy>
  <cp:revision>200</cp:revision>
  <dcterms:created xsi:type="dcterms:W3CDTF">2021-04-29T18:58:34Z</dcterms:created>
  <dcterms:modified xsi:type="dcterms:W3CDTF">2022-07-28T15:55:37Z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